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19"/>
  </p:notesMasterIdLst>
  <p:sldIdLst>
    <p:sldId id="322" r:id="rId2"/>
    <p:sldId id="328" r:id="rId3"/>
    <p:sldId id="346" r:id="rId4"/>
    <p:sldId id="324" r:id="rId5"/>
    <p:sldId id="327" r:id="rId6"/>
    <p:sldId id="257" r:id="rId7"/>
    <p:sldId id="325" r:id="rId8"/>
    <p:sldId id="329" r:id="rId9"/>
    <p:sldId id="330" r:id="rId10"/>
    <p:sldId id="331" r:id="rId11"/>
    <p:sldId id="332" r:id="rId12"/>
    <p:sldId id="333" r:id="rId13"/>
    <p:sldId id="347" r:id="rId14"/>
    <p:sldId id="348" r:id="rId15"/>
    <p:sldId id="345" r:id="rId16"/>
    <p:sldId id="334" r:id="rId17"/>
    <p:sldId id="34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C9084101-EEBA-4CFB-A38A-A0C3861E5D9B}">
          <p14:sldIdLst/>
        </p14:section>
        <p14:section name="Раздел без заголовка" id="{47D5CC2A-0ED9-4A48-98D5-2658A805D001}">
          <p14:sldIdLst>
            <p14:sldId id="322"/>
            <p14:sldId id="324"/>
            <p14:sldId id="257"/>
            <p14:sldId id="325"/>
            <p14:sldId id="327"/>
            <p14:sldId id="328"/>
            <p14:sldId id="329"/>
            <p14:sldId id="330"/>
            <p14:sldId id="331"/>
            <p14:sldId id="332"/>
            <p14:sldId id="333"/>
            <p14:sldId id="345"/>
            <p14:sldId id="334"/>
            <p14:sldId id="344"/>
          </p14:sldIdLst>
        </p14:section>
        <p14:section name="Раздел без заголовка" id="{3A5F1EA2-DD71-42A8-9135-1BE1D8BADCD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99D1E"/>
    <a:srgbClr val="FF4747"/>
    <a:srgbClr val="EE0000"/>
    <a:srgbClr val="CC6600"/>
    <a:srgbClr val="F59625"/>
    <a:srgbClr val="FF3737"/>
    <a:srgbClr val="DD3F3F"/>
    <a:srgbClr val="E2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8" autoAdjust="0"/>
    <p:restoredTop sz="94139" autoAdjust="0"/>
  </p:normalViewPr>
  <p:slideViewPr>
    <p:cSldViewPr>
      <p:cViewPr>
        <p:scale>
          <a:sx n="66" d="100"/>
          <a:sy n="66" d="100"/>
        </p:scale>
        <p:origin x="-99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A259E-3E4C-471E-A1E3-3EBE87F062DE}" type="datetimeFigureOut">
              <a:rPr lang="ru-RU" smtClean="0"/>
              <a:pPr/>
              <a:t>24.07.2014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663BF-1175-4F52-B760-18A289630BE2}" type="slidenum">
              <a:rPr lang="ru-RU" smtClean="0"/>
              <a:pPr/>
              <a:t>‹#›</a:t>
            </a:fld>
            <a:endParaRPr lang="ru-RU" dirty="0"/>
          </a:p>
        </p:txBody>
      </p:sp>
    </p:spTree>
    <p:extLst>
      <p:ext uri="{BB962C8B-B14F-4D97-AF65-F5344CB8AC3E}">
        <p14:creationId xmlns="" xmlns:p14="http://schemas.microsoft.com/office/powerpoint/2010/main" val="304660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395818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418308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381235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381517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104438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51988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303856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76346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22191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266797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24.07.2014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376127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24.07.2014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extLst>
      <p:ext uri="{BB962C8B-B14F-4D97-AF65-F5344CB8AC3E}">
        <p14:creationId xmlns="" xmlns:p14="http://schemas.microsoft.com/office/powerpoint/2010/main" val="2091307993"/>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Прямоугольник с двумя скругленными противолежащими углами 153"/>
          <p:cNvSpPr/>
          <p:nvPr/>
        </p:nvSpPr>
        <p:spPr>
          <a:xfrm>
            <a:off x="143508" y="133473"/>
            <a:ext cx="8856984" cy="6607893"/>
          </a:xfrm>
          <a:prstGeom prst="round2DiagRect">
            <a:avLst>
              <a:gd name="adj1" fmla="val 0"/>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с двумя скругленными противолежащими углами 5"/>
          <p:cNvSpPr/>
          <p:nvPr/>
        </p:nvSpPr>
        <p:spPr>
          <a:xfrm>
            <a:off x="949250" y="1146027"/>
            <a:ext cx="7250514" cy="2759954"/>
          </a:xfrm>
          <a:prstGeom prst="round2DiagRect">
            <a:avLst>
              <a:gd name="adj1" fmla="val 50000"/>
              <a:gd name="adj2" fmla="val 0"/>
            </a:avLst>
          </a:prstGeom>
          <a:solidFill>
            <a:srgbClr val="F9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с двумя скругленными противолежащими углами 15"/>
          <p:cNvSpPr/>
          <p:nvPr/>
        </p:nvSpPr>
        <p:spPr>
          <a:xfrm rot="10800000">
            <a:off x="2123728" y="4293096"/>
            <a:ext cx="4896544" cy="1396930"/>
          </a:xfrm>
          <a:prstGeom prst="round2DiagRect">
            <a:avLst>
              <a:gd name="adj1" fmla="val 50000"/>
              <a:gd name="adj2" fmla="val 0"/>
            </a:avLst>
          </a:prstGeom>
          <a:solidFill>
            <a:schemeClr val="bg1"/>
          </a:solidFill>
          <a:ln w="53975">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с двумя скругленными противолежащими углами 16"/>
          <p:cNvSpPr/>
          <p:nvPr/>
        </p:nvSpPr>
        <p:spPr>
          <a:xfrm rot="10800000">
            <a:off x="1088255" y="1290043"/>
            <a:ext cx="6967489" cy="2488047"/>
          </a:xfrm>
          <a:prstGeom prst="round2DiagRect">
            <a:avLst>
              <a:gd name="adj1" fmla="val 50000"/>
              <a:gd name="adj2" fmla="val 0"/>
            </a:avLst>
          </a:prstGeom>
          <a:solidFill>
            <a:srgbClr val="F99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Box 10"/>
          <p:cNvSpPr txBox="1"/>
          <p:nvPr/>
        </p:nvSpPr>
        <p:spPr>
          <a:xfrm>
            <a:off x="1334147" y="1679618"/>
            <a:ext cx="6480720" cy="1692771"/>
          </a:xfrm>
          <a:prstGeom prst="rect">
            <a:avLst/>
          </a:prstGeom>
          <a:noFill/>
        </p:spPr>
        <p:txBody>
          <a:bodyPr wrap="square" rtlCol="0">
            <a:spAutoFit/>
          </a:bodyPr>
          <a:lstStyle/>
          <a:p>
            <a:pPr algn="ctr"/>
            <a:r>
              <a:rPr lang="ru-RU" sz="2600" dirty="0">
                <a:solidFill>
                  <a:schemeClr val="bg1"/>
                </a:solidFill>
                <a:latin typeface="Century Gothic" pitchFamily="34" charset="0"/>
              </a:rPr>
              <a:t>Повышение </a:t>
            </a:r>
            <a:r>
              <a:rPr lang="ru-RU" sz="2600" dirty="0" smtClean="0">
                <a:solidFill>
                  <a:schemeClr val="bg1"/>
                </a:solidFill>
                <a:latin typeface="Century Gothic" pitchFamily="34" charset="0"/>
              </a:rPr>
              <a:t>доступности жизненно необходимых инновационных лекарственных  </a:t>
            </a:r>
            <a:r>
              <a:rPr lang="ru-RU" sz="2600" dirty="0">
                <a:solidFill>
                  <a:schemeClr val="bg1"/>
                </a:solidFill>
                <a:latin typeface="Century Gothic" pitchFamily="34" charset="0"/>
              </a:rPr>
              <a:t>препаратов для </a:t>
            </a:r>
            <a:r>
              <a:rPr lang="ru-RU" sz="2600" dirty="0" smtClean="0">
                <a:solidFill>
                  <a:schemeClr val="bg1"/>
                </a:solidFill>
                <a:latin typeface="Century Gothic" pitchFamily="34" charset="0"/>
              </a:rPr>
              <a:t>пациентов</a:t>
            </a:r>
            <a:r>
              <a:rPr lang="ru-RU" sz="2600" dirty="0">
                <a:solidFill>
                  <a:schemeClr val="bg1"/>
                </a:solidFill>
                <a:latin typeface="Century Gothic" pitchFamily="34" charset="0"/>
              </a:rPr>
              <a:t> </a:t>
            </a:r>
            <a:r>
              <a:rPr lang="ru-RU" sz="2600" dirty="0" smtClean="0">
                <a:solidFill>
                  <a:schemeClr val="bg1"/>
                </a:solidFill>
                <a:latin typeface="Century Gothic" pitchFamily="34" charset="0"/>
              </a:rPr>
              <a:t>с </a:t>
            </a:r>
            <a:r>
              <a:rPr lang="ru-RU" sz="2600" b="1" dirty="0" smtClean="0">
                <a:solidFill>
                  <a:schemeClr val="bg1"/>
                </a:solidFill>
                <a:latin typeface="Century Gothic" pitchFamily="34" charset="0"/>
              </a:rPr>
              <a:t>ХМЛ</a:t>
            </a:r>
            <a:endParaRPr lang="ru-RU" sz="2600" b="1" dirty="0">
              <a:solidFill>
                <a:schemeClr val="bg1"/>
              </a:solidFill>
              <a:latin typeface="Century Gothic" pitchFamily="34" charset="0"/>
              <a:cs typeface="Adobe Hebrew" pitchFamily="18" charset="-79"/>
            </a:endParaRPr>
          </a:p>
        </p:txBody>
      </p:sp>
      <p:sp>
        <p:nvSpPr>
          <p:cNvPr id="18" name="TextBox 17"/>
          <p:cNvSpPr txBox="1"/>
          <p:nvPr/>
        </p:nvSpPr>
        <p:spPr>
          <a:xfrm>
            <a:off x="2938840" y="4576062"/>
            <a:ext cx="3419110" cy="1077218"/>
          </a:xfrm>
          <a:prstGeom prst="rect">
            <a:avLst/>
          </a:prstGeom>
          <a:noFill/>
        </p:spPr>
        <p:txBody>
          <a:bodyPr wrap="square" rtlCol="0">
            <a:spAutoFit/>
          </a:bodyPr>
          <a:lstStyle/>
          <a:p>
            <a:pPr algn="ctr"/>
            <a:r>
              <a:rPr lang="ru-RU" sz="3200" b="1" dirty="0" smtClean="0">
                <a:solidFill>
                  <a:srgbClr val="F99D1E"/>
                </a:solidFill>
                <a:latin typeface="Century Gothic" pitchFamily="34" charset="0"/>
                <a:cs typeface="Adobe Hebrew" pitchFamily="18" charset="-79"/>
              </a:rPr>
              <a:t>Н.М.Уфимцева</a:t>
            </a:r>
          </a:p>
          <a:p>
            <a:pPr algn="ctr"/>
            <a:r>
              <a:rPr lang="ru-RU" sz="1600" b="1" dirty="0" smtClean="0">
                <a:solidFill>
                  <a:srgbClr val="F99D1E"/>
                </a:solidFill>
                <a:latin typeface="Century Gothic" pitchFamily="34" charset="0"/>
                <a:cs typeface="Adobe Hebrew" pitchFamily="18" charset="-79"/>
              </a:rPr>
              <a:t>Вице-президент ВООГ Содействие по </a:t>
            </a:r>
            <a:r>
              <a:rPr lang="ru-RU" sz="1600" b="1" dirty="0" err="1" smtClean="0">
                <a:solidFill>
                  <a:srgbClr val="F99D1E"/>
                </a:solidFill>
                <a:latin typeface="Century Gothic" pitchFamily="34" charset="0"/>
                <a:cs typeface="Adobe Hebrew" pitchFamily="18" charset="-79"/>
              </a:rPr>
              <a:t>УрФО</a:t>
            </a:r>
            <a:endParaRPr lang="ru-RU" sz="1600" b="1" dirty="0">
              <a:solidFill>
                <a:srgbClr val="F99D1E"/>
              </a:solidFill>
              <a:latin typeface="Century Gothic" pitchFamily="34" charset="0"/>
              <a:cs typeface="Adobe Hebrew" pitchFamily="18" charset="-79"/>
            </a:endParaRPr>
          </a:p>
        </p:txBody>
      </p:sp>
    </p:spTree>
    <p:extLst>
      <p:ext uri="{BB962C8B-B14F-4D97-AF65-F5344CB8AC3E}">
        <p14:creationId xmlns="" xmlns:p14="http://schemas.microsoft.com/office/powerpoint/2010/main" val="1767422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с двумя скругленными противолежащими углами 13"/>
          <p:cNvSpPr/>
          <p:nvPr/>
        </p:nvSpPr>
        <p:spPr>
          <a:xfrm>
            <a:off x="611560" y="476672"/>
            <a:ext cx="804991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Стратегия лекарственного обеспечения до 2025</a:t>
            </a:r>
          </a:p>
        </p:txBody>
      </p:sp>
      <p:sp>
        <p:nvSpPr>
          <p:cNvPr id="15" name="Содержимое 2"/>
          <p:cNvSpPr txBox="1">
            <a:spLocks/>
          </p:cNvSpPr>
          <p:nvPr/>
        </p:nvSpPr>
        <p:spPr>
          <a:xfrm>
            <a:off x="457448" y="1268760"/>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b="1" dirty="0" smtClean="0">
              <a:solidFill>
                <a:schemeClr val="tx1">
                  <a:lumMod val="65000"/>
                  <a:lumOff val="35000"/>
                </a:schemeClr>
              </a:solidFill>
              <a:latin typeface="Century Gothic" pitchFamily="34" charset="0"/>
            </a:endParaRPr>
          </a:p>
          <a:p>
            <a:r>
              <a:rPr lang="ru-RU" sz="3600" b="1" dirty="0" smtClean="0">
                <a:solidFill>
                  <a:schemeClr val="tx1">
                    <a:lumMod val="65000"/>
                    <a:lumOff val="35000"/>
                  </a:schemeClr>
                </a:solidFill>
                <a:latin typeface="Century Gothic" pitchFamily="34" charset="0"/>
              </a:rPr>
              <a:t>Основные принципы реализации стратегии:</a:t>
            </a:r>
          </a:p>
          <a:p>
            <a:endParaRPr lang="ru-RU" sz="2400" b="1" dirty="0" smtClean="0">
              <a:solidFill>
                <a:schemeClr val="tx1">
                  <a:lumMod val="65000"/>
                  <a:lumOff val="35000"/>
                </a:schemeClr>
              </a:solidFill>
              <a:latin typeface="Century Gothic" pitchFamily="34" charset="0"/>
            </a:endParaRPr>
          </a:p>
          <a:p>
            <a:pPr marL="457200" indent="-457200" algn="l">
              <a:buFont typeface="Wingdings" pitchFamily="2" charset="2"/>
              <a:buChar char="v"/>
            </a:pPr>
            <a:r>
              <a:rPr lang="ru-RU" sz="2800" dirty="0" smtClean="0">
                <a:solidFill>
                  <a:schemeClr val="tx1">
                    <a:lumMod val="65000"/>
                    <a:lumOff val="35000"/>
                  </a:schemeClr>
                </a:solidFill>
                <a:latin typeface="Century Gothic" pitchFamily="34" charset="0"/>
              </a:rPr>
              <a:t>В области лекарственного обеспечения населения в амбулаторных условиях:</a:t>
            </a:r>
          </a:p>
          <a:p>
            <a:pPr algn="l"/>
            <a:endParaRPr lang="ru-RU" sz="1800" dirty="0" smtClean="0">
              <a:solidFill>
                <a:schemeClr val="tx1">
                  <a:lumMod val="65000"/>
                  <a:lumOff val="35000"/>
                </a:schemeClr>
              </a:solidFill>
              <a:latin typeface="Century Gothic" pitchFamily="34" charset="0"/>
            </a:endParaRPr>
          </a:p>
          <a:p>
            <a:pPr algn="l"/>
            <a:r>
              <a:rPr lang="ru-RU" sz="2000" dirty="0" smtClean="0">
                <a:solidFill>
                  <a:schemeClr val="tx1">
                    <a:lumMod val="65000"/>
                    <a:lumOff val="35000"/>
                  </a:schemeClr>
                </a:solidFill>
                <a:latin typeface="Century Gothic" pitchFamily="34" charset="0"/>
              </a:rPr>
              <a:t>Сохранение и оптимизация существующих государственных гарантий в части лекарственного обеспечения отдельных категорий граждан с учётом нозологических форм заболеваний</a:t>
            </a:r>
          </a:p>
        </p:txBody>
      </p:sp>
    </p:spTree>
    <p:extLst>
      <p:ext uri="{BB962C8B-B14F-4D97-AF65-F5344CB8AC3E}">
        <p14:creationId xmlns="" xmlns:p14="http://schemas.microsoft.com/office/powerpoint/2010/main" val="1729005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с двумя скругленными противолежащими углами 4"/>
          <p:cNvSpPr/>
          <p:nvPr/>
        </p:nvSpPr>
        <p:spPr>
          <a:xfrm>
            <a:off x="611560" y="476672"/>
            <a:ext cx="804991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Стратегия лекарственного обеспечения до 2025</a:t>
            </a:r>
          </a:p>
        </p:txBody>
      </p:sp>
      <p:sp>
        <p:nvSpPr>
          <p:cNvPr id="6" name="Содержимое 2"/>
          <p:cNvSpPr txBox="1">
            <a:spLocks/>
          </p:cNvSpPr>
          <p:nvPr/>
        </p:nvSpPr>
        <p:spPr>
          <a:xfrm>
            <a:off x="453452" y="181843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sz="3600" b="1" dirty="0" smtClean="0">
                <a:solidFill>
                  <a:schemeClr val="tx1">
                    <a:lumMod val="65000"/>
                    <a:lumOff val="35000"/>
                  </a:schemeClr>
                </a:solidFill>
                <a:latin typeface="Century Gothic" pitchFamily="34" charset="0"/>
              </a:rPr>
              <a:t>Основные  задачи Стратегии</a:t>
            </a:r>
          </a:p>
          <a:p>
            <a:pPr>
              <a:defRPr/>
            </a:pPr>
            <a:endParaRPr lang="ru-RU" b="1" dirty="0" smtClean="0">
              <a:solidFill>
                <a:schemeClr val="tx1">
                  <a:lumMod val="65000"/>
                  <a:lumOff val="35000"/>
                </a:schemeClr>
              </a:solidFill>
              <a:latin typeface="Century Gothic" pitchFamily="34" charset="0"/>
            </a:endParaRPr>
          </a:p>
          <a:p>
            <a:pPr>
              <a:buFont typeface="Arial" charset="0"/>
              <a:buNone/>
              <a:defRPr/>
            </a:pPr>
            <a:r>
              <a:rPr lang="ru-RU" sz="2800" b="1" dirty="0" smtClean="0">
                <a:solidFill>
                  <a:schemeClr val="tx1">
                    <a:lumMod val="65000"/>
                    <a:lumOff val="35000"/>
                  </a:schemeClr>
                </a:solidFill>
                <a:latin typeface="Century Gothic" pitchFamily="34" charset="0"/>
              </a:rPr>
              <a:t>  Задача 5.</a:t>
            </a:r>
            <a:r>
              <a:rPr lang="ru-RU" sz="2800" dirty="0" smtClean="0">
                <a:solidFill>
                  <a:schemeClr val="tx1">
                    <a:lumMod val="65000"/>
                    <a:lumOff val="35000"/>
                  </a:schemeClr>
                </a:solidFill>
                <a:latin typeface="Century Gothic" pitchFamily="34" charset="0"/>
              </a:rPr>
              <a:t> Увеличение доступности жизненно необходимых инновационных лекарственных  препаратов, имеющих высокую социально-экономическую эффективность. </a:t>
            </a:r>
          </a:p>
        </p:txBody>
      </p:sp>
    </p:spTree>
    <p:extLst>
      <p:ext uri="{BB962C8B-B14F-4D97-AF65-F5344CB8AC3E}">
        <p14:creationId xmlns="" xmlns:p14="http://schemas.microsoft.com/office/powerpoint/2010/main" val="2695886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с двумя скругленными противолежащими углами 4"/>
          <p:cNvSpPr/>
          <p:nvPr/>
        </p:nvSpPr>
        <p:spPr>
          <a:xfrm>
            <a:off x="611560" y="476672"/>
            <a:ext cx="804991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Стратегия лекарственного обеспечения до 2025</a:t>
            </a:r>
          </a:p>
        </p:txBody>
      </p:sp>
      <p:sp>
        <p:nvSpPr>
          <p:cNvPr id="6" name="Содержимое 2"/>
          <p:cNvSpPr txBox="1">
            <a:spLocks/>
          </p:cNvSpPr>
          <p:nvPr/>
        </p:nvSpPr>
        <p:spPr>
          <a:xfrm>
            <a:off x="611560" y="16637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Arial" charset="0"/>
              <a:buNone/>
              <a:defRPr/>
            </a:pPr>
            <a:r>
              <a:rPr lang="ru-RU" b="1" dirty="0" smtClean="0">
                <a:solidFill>
                  <a:schemeClr val="tx1">
                    <a:lumMod val="65000"/>
                    <a:lumOff val="35000"/>
                  </a:schemeClr>
                </a:solidFill>
                <a:latin typeface="Century Gothic" pitchFamily="34" charset="0"/>
              </a:rPr>
              <a:t>Рекомендации Всемирной организации здравоохранения (ВОЗ) по организации системы лекарственного обеспечения</a:t>
            </a:r>
          </a:p>
          <a:p>
            <a:pPr algn="l">
              <a:buFont typeface="Arial" charset="0"/>
              <a:buNone/>
              <a:defRPr/>
            </a:pPr>
            <a:endParaRPr lang="ru-RU" b="1" i="1" dirty="0" smtClean="0">
              <a:solidFill>
                <a:schemeClr val="tx1">
                  <a:lumMod val="65000"/>
                  <a:lumOff val="35000"/>
                </a:schemeClr>
              </a:solidFill>
              <a:latin typeface="Century Gothic" pitchFamily="34" charset="0"/>
            </a:endParaRPr>
          </a:p>
          <a:p>
            <a:pPr marL="457200" indent="-457200" algn="l">
              <a:buFont typeface="Arial" pitchFamily="34" charset="0"/>
              <a:buChar char="•"/>
              <a:defRPr/>
            </a:pPr>
            <a:r>
              <a:rPr lang="ru-RU" sz="2800" dirty="0" smtClean="0">
                <a:solidFill>
                  <a:schemeClr val="tx1">
                    <a:lumMod val="65000"/>
                    <a:lumOff val="35000"/>
                  </a:schemeClr>
                </a:solidFill>
                <a:latin typeface="Century Gothic" pitchFamily="34" charset="0"/>
              </a:rPr>
              <a:t>Рациональное использование лекарственных средств</a:t>
            </a:r>
          </a:p>
        </p:txBody>
      </p:sp>
    </p:spTree>
    <p:extLst>
      <p:ext uri="{BB962C8B-B14F-4D97-AF65-F5344CB8AC3E}">
        <p14:creationId xmlns="" xmlns:p14="http://schemas.microsoft.com/office/powerpoint/2010/main" val="2286571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с двумя скругленными противолежащими углами 4"/>
          <p:cNvSpPr/>
          <p:nvPr/>
        </p:nvSpPr>
        <p:spPr>
          <a:xfrm>
            <a:off x="611560" y="476672"/>
            <a:ext cx="804991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Статистика</a:t>
            </a:r>
          </a:p>
        </p:txBody>
      </p:sp>
      <p:sp>
        <p:nvSpPr>
          <p:cNvPr id="6" name="Содержимое 2"/>
          <p:cNvSpPr txBox="1">
            <a:spLocks/>
          </p:cNvSpPr>
          <p:nvPr/>
        </p:nvSpPr>
        <p:spPr>
          <a:xfrm>
            <a:off x="611560" y="16637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Arial" charset="0"/>
              <a:buNone/>
              <a:defRPr/>
            </a:pPr>
            <a:r>
              <a:rPr lang="ru-RU" b="1" dirty="0" smtClean="0">
                <a:solidFill>
                  <a:schemeClr val="tx1">
                    <a:lumMod val="65000"/>
                    <a:lumOff val="35000"/>
                  </a:schemeClr>
                </a:solidFill>
                <a:latin typeface="Century Gothic" pitchFamily="34" charset="0"/>
              </a:rPr>
              <a:t>В 57 из 85 региональных программ – </a:t>
            </a:r>
            <a:r>
              <a:rPr lang="ru-RU" b="1" dirty="0" err="1" smtClean="0">
                <a:solidFill>
                  <a:schemeClr val="tx1">
                    <a:lumMod val="65000"/>
                    <a:lumOff val="35000"/>
                  </a:schemeClr>
                </a:solidFill>
                <a:latin typeface="Century Gothic" pitchFamily="34" charset="0"/>
              </a:rPr>
              <a:t>деффицитные</a:t>
            </a:r>
            <a:r>
              <a:rPr lang="ru-RU" b="1" dirty="0" smtClean="0">
                <a:solidFill>
                  <a:schemeClr val="tx1">
                    <a:lumMod val="65000"/>
                    <a:lumOff val="35000"/>
                  </a:schemeClr>
                </a:solidFill>
                <a:latin typeface="Century Gothic" pitchFamily="34" charset="0"/>
              </a:rPr>
              <a:t>.</a:t>
            </a:r>
          </a:p>
          <a:p>
            <a:pPr>
              <a:buFont typeface="Arial" charset="0"/>
              <a:buNone/>
              <a:defRPr/>
            </a:pPr>
            <a:endParaRPr lang="ru-RU" b="1" dirty="0" smtClean="0">
              <a:solidFill>
                <a:schemeClr val="tx1">
                  <a:lumMod val="65000"/>
                  <a:lumOff val="35000"/>
                </a:schemeClr>
              </a:solidFill>
              <a:latin typeface="Century Gothic" pitchFamily="34" charset="0"/>
            </a:endParaRPr>
          </a:p>
          <a:p>
            <a:pPr>
              <a:buFont typeface="Arial" charset="0"/>
              <a:buNone/>
              <a:defRPr/>
            </a:pPr>
            <a:r>
              <a:rPr lang="ru-RU" sz="2800" b="1" dirty="0" smtClean="0">
                <a:solidFill>
                  <a:schemeClr val="tx1">
                    <a:lumMod val="65000"/>
                    <a:lumOff val="35000"/>
                  </a:schemeClr>
                </a:solidFill>
                <a:latin typeface="Century Gothic" pitchFamily="34" charset="0"/>
              </a:rPr>
              <a:t>В СО 13 человек – около 25млн.руб в год</a:t>
            </a:r>
          </a:p>
          <a:p>
            <a:pPr>
              <a:buFont typeface="Arial" charset="0"/>
              <a:buNone/>
              <a:defRPr/>
            </a:pPr>
            <a:r>
              <a:rPr lang="ru-RU" sz="2800" b="1" dirty="0" smtClean="0">
                <a:solidFill>
                  <a:schemeClr val="tx1">
                    <a:lumMod val="65000"/>
                    <a:lumOff val="35000"/>
                  </a:schemeClr>
                </a:solidFill>
                <a:latin typeface="Century Gothic" pitchFamily="34" charset="0"/>
              </a:rPr>
              <a:t>+около 30 человек не </a:t>
            </a:r>
            <a:r>
              <a:rPr lang="ru-RU" sz="2800" b="1" dirty="0" err="1" smtClean="0">
                <a:solidFill>
                  <a:schemeClr val="tx1">
                    <a:lumMod val="65000"/>
                    <a:lumOff val="35000"/>
                  </a:schemeClr>
                </a:solidFill>
                <a:latin typeface="Century Gothic" pitchFamily="34" charset="0"/>
              </a:rPr>
              <a:t>обеспеченых</a:t>
            </a:r>
            <a:r>
              <a:rPr lang="ru-RU" sz="2800" b="1" dirty="0" smtClean="0">
                <a:solidFill>
                  <a:schemeClr val="tx1">
                    <a:lumMod val="65000"/>
                    <a:lumOff val="35000"/>
                  </a:schemeClr>
                </a:solidFill>
                <a:latin typeface="Century Gothic" pitchFamily="34" charset="0"/>
              </a:rPr>
              <a:t> - ?</a:t>
            </a:r>
          </a:p>
          <a:p>
            <a:pPr>
              <a:buFont typeface="Arial" charset="0"/>
              <a:buNone/>
              <a:defRPr/>
            </a:pPr>
            <a:endParaRPr lang="ru-RU" sz="2800" dirty="0" smtClean="0">
              <a:solidFill>
                <a:schemeClr val="tx1">
                  <a:lumMod val="65000"/>
                  <a:lumOff val="35000"/>
                </a:schemeClr>
              </a:solidFill>
              <a:latin typeface="Century Gothic" pitchFamily="34" charset="0"/>
            </a:endParaRPr>
          </a:p>
        </p:txBody>
      </p:sp>
    </p:spTree>
    <p:extLst>
      <p:ext uri="{BB962C8B-B14F-4D97-AF65-F5344CB8AC3E}">
        <p14:creationId xmlns="" xmlns:p14="http://schemas.microsoft.com/office/powerpoint/2010/main" val="2286571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с двумя скругленными противолежащими углами 4"/>
          <p:cNvSpPr/>
          <p:nvPr/>
        </p:nvSpPr>
        <p:spPr>
          <a:xfrm>
            <a:off x="611560" y="476672"/>
            <a:ext cx="804991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День понимания ХМЛ</a:t>
            </a:r>
            <a:endParaRPr lang="ru-RU" sz="2400" dirty="0" smtClean="0">
              <a:latin typeface="Century Gothic" pitchFamily="34" charset="0"/>
            </a:endParaRPr>
          </a:p>
        </p:txBody>
      </p:sp>
      <p:sp>
        <p:nvSpPr>
          <p:cNvPr id="6" name="Содержимое 2"/>
          <p:cNvSpPr txBox="1">
            <a:spLocks/>
          </p:cNvSpPr>
          <p:nvPr/>
        </p:nvSpPr>
        <p:spPr>
          <a:xfrm>
            <a:off x="611560" y="16637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Arial" charset="0"/>
              <a:buNone/>
              <a:defRPr/>
            </a:pPr>
            <a:r>
              <a:rPr lang="ru-RU" sz="2800" b="1" dirty="0" smtClean="0">
                <a:solidFill>
                  <a:schemeClr val="tx1">
                    <a:lumMod val="65000"/>
                    <a:lumOff val="35000"/>
                  </a:schemeClr>
                </a:solidFill>
                <a:latin typeface="Century Gothic" pitchFamily="34" charset="0"/>
              </a:rPr>
              <a:t>Международный день понимания ХМЛ</a:t>
            </a:r>
          </a:p>
          <a:p>
            <a:pPr>
              <a:buFont typeface="Arial" charset="0"/>
              <a:buNone/>
              <a:defRPr/>
            </a:pPr>
            <a:r>
              <a:rPr lang="ru-RU" sz="2800" b="1" dirty="0" smtClean="0">
                <a:solidFill>
                  <a:schemeClr val="tx1">
                    <a:lumMod val="65000"/>
                    <a:lumOff val="35000"/>
                  </a:schemeClr>
                </a:solidFill>
                <a:latin typeface="Century Gothic" pitchFamily="34" charset="0"/>
              </a:rPr>
              <a:t>22 сентября</a:t>
            </a:r>
          </a:p>
          <a:p>
            <a:pPr>
              <a:buFont typeface="Arial" charset="0"/>
              <a:buNone/>
              <a:defRPr/>
            </a:pPr>
            <a:endParaRPr lang="ru-RU" sz="2800" b="1" dirty="0" smtClean="0">
              <a:solidFill>
                <a:schemeClr val="tx1">
                  <a:lumMod val="65000"/>
                  <a:lumOff val="35000"/>
                </a:schemeClr>
              </a:solidFill>
              <a:latin typeface="Century Gothic" pitchFamily="34" charset="0"/>
            </a:endParaRPr>
          </a:p>
          <a:p>
            <a:pPr>
              <a:buFont typeface="Arial" charset="0"/>
              <a:buNone/>
              <a:defRPr/>
            </a:pPr>
            <a:r>
              <a:rPr lang="ru-RU" sz="2800" b="1" dirty="0" smtClean="0">
                <a:solidFill>
                  <a:schemeClr val="tx1">
                    <a:lumMod val="65000"/>
                    <a:lumOff val="35000"/>
                  </a:schemeClr>
                </a:solidFill>
                <a:latin typeface="Century Gothic" pitchFamily="34" charset="0"/>
              </a:rPr>
              <a:t>Приглашаем всех!</a:t>
            </a:r>
            <a:endParaRPr lang="ru-RU" sz="2800" b="1" dirty="0" smtClean="0">
              <a:solidFill>
                <a:schemeClr val="tx1">
                  <a:lumMod val="65000"/>
                  <a:lumOff val="35000"/>
                </a:schemeClr>
              </a:solidFill>
              <a:latin typeface="Century Gothic" pitchFamily="34" charset="0"/>
            </a:endParaRPr>
          </a:p>
          <a:p>
            <a:pPr>
              <a:buFont typeface="Arial" charset="0"/>
              <a:buNone/>
              <a:defRPr/>
            </a:pPr>
            <a:endParaRPr lang="ru-RU" sz="2800" dirty="0" smtClean="0">
              <a:solidFill>
                <a:schemeClr val="tx1">
                  <a:lumMod val="65000"/>
                  <a:lumOff val="35000"/>
                </a:schemeClr>
              </a:solidFill>
              <a:latin typeface="Century Gothic" pitchFamily="34" charset="0"/>
            </a:endParaRPr>
          </a:p>
        </p:txBody>
      </p:sp>
    </p:spTree>
    <p:extLst>
      <p:ext uri="{BB962C8B-B14F-4D97-AF65-F5344CB8AC3E}">
        <p14:creationId xmlns="" xmlns:p14="http://schemas.microsoft.com/office/powerpoint/2010/main" val="2286571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2"/>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с двумя скругленными противолежащими углами 10"/>
          <p:cNvSpPr/>
          <p:nvPr/>
        </p:nvSpPr>
        <p:spPr>
          <a:xfrm>
            <a:off x="611560" y="476672"/>
            <a:ext cx="3744416"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Аллея «Преодоление»</a:t>
            </a:r>
          </a:p>
        </p:txBody>
      </p:sp>
      <p:pic>
        <p:nvPicPr>
          <p:cNvPr id="2050" name="Picture 2" descr="C:\Users\5ky\Desktop\par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8629" y="1268760"/>
            <a:ext cx="6506742" cy="5204123"/>
          </a:xfrm>
          <a:prstGeom prst="rect">
            <a:avLst/>
          </a:prstGeom>
          <a:noFill/>
          <a:ln w="38100">
            <a:solidFill>
              <a:srgbClr val="F99D1E"/>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8916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2"/>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с двумя скругленными противолежащими углами 10"/>
          <p:cNvSpPr/>
          <p:nvPr/>
        </p:nvSpPr>
        <p:spPr>
          <a:xfrm>
            <a:off x="611560" y="476672"/>
            <a:ext cx="3744416"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Аллея «Преодоление»</a:t>
            </a:r>
          </a:p>
        </p:txBody>
      </p:sp>
      <p:pic>
        <p:nvPicPr>
          <p:cNvPr id="1026" name="Picture 2" descr="C:\Users\5ky\Desktop\ФОТО\Аллея Преодоление\2013-09-20 14.06.0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2548" y="1412776"/>
            <a:ext cx="6518903" cy="4889178"/>
          </a:xfrm>
          <a:prstGeom prst="rect">
            <a:avLst/>
          </a:prstGeom>
          <a:noFill/>
          <a:ln w="63500">
            <a:solidFill>
              <a:srgbClr val="F99D1E"/>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657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5080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lumMod val="65000"/>
                  <a:lumOff val="35000"/>
                </a:schemeClr>
              </a:solidFill>
              <a:effectLst>
                <a:outerShdw blurRad="50800" dist="38100" dir="2700000" algn="tl" rotWithShape="0">
                  <a:prstClr val="black">
                    <a:alpha val="40000"/>
                  </a:prstClr>
                </a:outerShdw>
              </a:effectLst>
              <a:latin typeface="Century Gothic" pitchFamily="34" charset="0"/>
            </a:endParaRPr>
          </a:p>
        </p:txBody>
      </p:sp>
      <p:sp>
        <p:nvSpPr>
          <p:cNvPr id="11" name="Прямоугольник с двумя скругленными противолежащими углами 10"/>
          <p:cNvSpPr/>
          <p:nvPr/>
        </p:nvSpPr>
        <p:spPr>
          <a:xfrm>
            <a:off x="1655676" y="2993217"/>
            <a:ext cx="5832648" cy="888403"/>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entury Gothic" pitchFamily="34" charset="0"/>
              </a:rPr>
              <a:t>Спасибо за внимание</a:t>
            </a:r>
          </a:p>
        </p:txBody>
      </p:sp>
    </p:spTree>
    <p:extLst>
      <p:ext uri="{BB962C8B-B14F-4D97-AF65-F5344CB8AC3E}">
        <p14:creationId xmlns="" xmlns:p14="http://schemas.microsoft.com/office/powerpoint/2010/main" val="1456596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с двумя скругленными противолежащими углами 3"/>
          <p:cNvSpPr/>
          <p:nvPr/>
        </p:nvSpPr>
        <p:spPr>
          <a:xfrm>
            <a:off x="611560" y="476672"/>
            <a:ext cx="280831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Кто нуждается</a:t>
            </a:r>
            <a:r>
              <a:rPr lang="ru-RU" sz="2400" dirty="0" smtClean="0">
                <a:latin typeface="+mj-lt"/>
              </a:rPr>
              <a:t>?</a:t>
            </a:r>
          </a:p>
        </p:txBody>
      </p:sp>
      <p:pic>
        <p:nvPicPr>
          <p:cNvPr id="4098" name="Picture 2" descr="C:\Users\5ky\Desktop\faces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0643" y="1377762"/>
            <a:ext cx="6182713" cy="4944963"/>
          </a:xfrm>
          <a:prstGeom prst="rect">
            <a:avLst/>
          </a:prstGeom>
          <a:noFill/>
          <a:ln w="25400">
            <a:solidFill>
              <a:srgbClr val="F99D1E"/>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402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с двумя скругленными противолежащими углами 10"/>
          <p:cNvSpPr/>
          <p:nvPr/>
        </p:nvSpPr>
        <p:spPr>
          <a:xfrm>
            <a:off x="611560" y="476672"/>
            <a:ext cx="676875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Обеспечение препаратами 2-ой линии</a:t>
            </a:r>
          </a:p>
        </p:txBody>
      </p:sp>
      <p:sp>
        <p:nvSpPr>
          <p:cNvPr id="6" name="Содержимое 2"/>
          <p:cNvSpPr txBox="1">
            <a:spLocks/>
          </p:cNvSpPr>
          <p:nvPr/>
        </p:nvSpPr>
        <p:spPr>
          <a:xfrm>
            <a:off x="611560" y="1340768"/>
            <a:ext cx="8229600"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200" b="1" dirty="0" smtClean="0">
                <a:solidFill>
                  <a:schemeClr val="tx1">
                    <a:lumMod val="65000"/>
                    <a:lumOff val="35000"/>
                  </a:schemeClr>
                </a:solidFill>
                <a:latin typeface="Century Gothic" pitchFamily="34" charset="0"/>
              </a:rPr>
              <a:t>                                            ХМЛ</a:t>
            </a:r>
          </a:p>
          <a:p>
            <a:pPr algn="l"/>
            <a:r>
              <a:rPr lang="ru-RU" sz="2200" b="1" dirty="0" smtClean="0">
                <a:solidFill>
                  <a:schemeClr val="tx1">
                    <a:lumMod val="65000"/>
                    <a:lumOff val="35000"/>
                  </a:schemeClr>
                </a:solidFill>
                <a:latin typeface="Century Gothic" pitchFamily="34" charset="0"/>
              </a:rPr>
              <a:t>                                      </a:t>
            </a:r>
          </a:p>
          <a:p>
            <a:pPr algn="l"/>
            <a:r>
              <a:rPr lang="ru-RU" sz="2200" b="1" dirty="0" smtClean="0">
                <a:solidFill>
                  <a:schemeClr val="tx1">
                    <a:lumMod val="65000"/>
                    <a:lumOff val="35000"/>
                  </a:schemeClr>
                </a:solidFill>
                <a:latin typeface="Century Gothic" pitchFamily="34" charset="0"/>
              </a:rPr>
              <a:t>                           1я линия            2я линия</a:t>
            </a:r>
          </a:p>
          <a:p>
            <a:pPr algn="l"/>
            <a:endParaRPr lang="ru-RU" sz="2200" b="1" dirty="0" smtClean="0">
              <a:solidFill>
                <a:schemeClr val="tx1">
                  <a:lumMod val="65000"/>
                  <a:lumOff val="35000"/>
                </a:schemeClr>
              </a:solidFill>
              <a:latin typeface="Century Gothic" pitchFamily="34" charset="0"/>
            </a:endParaRPr>
          </a:p>
          <a:p>
            <a:pPr algn="l"/>
            <a:r>
              <a:rPr lang="ru-RU" sz="2200" b="1" dirty="0" smtClean="0">
                <a:solidFill>
                  <a:schemeClr val="tx1">
                    <a:lumMod val="65000"/>
                    <a:lumOff val="35000"/>
                  </a:schemeClr>
                </a:solidFill>
                <a:latin typeface="Century Gothic" pitchFamily="34" charset="0"/>
              </a:rPr>
              <a:t>   Федеральная программа          Региональное</a:t>
            </a:r>
          </a:p>
          <a:p>
            <a:pPr algn="l"/>
            <a:r>
              <a:rPr lang="ru-RU" sz="2200" b="1" dirty="0" smtClean="0">
                <a:solidFill>
                  <a:schemeClr val="tx1">
                    <a:lumMod val="65000"/>
                    <a:lumOff val="35000"/>
                  </a:schemeClr>
                </a:solidFill>
                <a:latin typeface="Century Gothic" pitchFamily="34" charset="0"/>
              </a:rPr>
              <a:t>               «7 Нозологий»                    обеспечение    </a:t>
            </a:r>
          </a:p>
          <a:p>
            <a:pPr algn="l"/>
            <a:endParaRPr lang="ru-RU" sz="2200" b="1" dirty="0" smtClean="0">
              <a:solidFill>
                <a:schemeClr val="tx1">
                  <a:lumMod val="65000"/>
                  <a:lumOff val="35000"/>
                </a:schemeClr>
              </a:solidFill>
              <a:latin typeface="Century Gothic" pitchFamily="34" charset="0"/>
            </a:endParaRPr>
          </a:p>
          <a:p>
            <a:pPr algn="l"/>
            <a:r>
              <a:rPr lang="ru-RU" sz="2200" b="1" dirty="0" smtClean="0">
                <a:solidFill>
                  <a:schemeClr val="tx1">
                    <a:lumMod val="65000"/>
                    <a:lumOff val="35000"/>
                  </a:schemeClr>
                </a:solidFill>
                <a:latin typeface="Century Gothic" pitchFamily="34" charset="0"/>
              </a:rPr>
              <a:t>Общемировой процент неэффективности 1ой линии терапии - 30%</a:t>
            </a:r>
          </a:p>
          <a:p>
            <a:pPr algn="l"/>
            <a:r>
              <a:rPr lang="ru-RU" sz="2200" b="1" dirty="0" smtClean="0">
                <a:solidFill>
                  <a:schemeClr val="tx1">
                    <a:lumMod val="65000"/>
                    <a:lumOff val="35000"/>
                  </a:schemeClr>
                </a:solidFill>
                <a:latin typeface="Century Gothic" pitchFamily="34" charset="0"/>
              </a:rPr>
              <a:t>В Свердловской области 150 человек с диагнозом ХМЛ</a:t>
            </a:r>
          </a:p>
          <a:p>
            <a:pPr algn="l"/>
            <a:r>
              <a:rPr lang="ru-RU" sz="2200" b="1" dirty="0" smtClean="0">
                <a:solidFill>
                  <a:schemeClr val="tx1">
                    <a:lumMod val="65000"/>
                    <a:lumOff val="35000"/>
                  </a:schemeClr>
                </a:solidFill>
                <a:latin typeface="Century Gothic" pitchFamily="34" charset="0"/>
              </a:rPr>
              <a:t>Препарат 2ой линии доступен для 13 человек.</a:t>
            </a:r>
          </a:p>
          <a:p>
            <a:pPr algn="l"/>
            <a:r>
              <a:rPr lang="ru-RU" sz="2200" b="1" dirty="0" smtClean="0">
                <a:solidFill>
                  <a:schemeClr val="tx1">
                    <a:lumMod val="65000"/>
                    <a:lumOff val="35000"/>
                  </a:schemeClr>
                </a:solidFill>
                <a:latin typeface="Century Gothic" pitchFamily="34" charset="0"/>
              </a:rPr>
              <a:t>Около 30 человек принимают неэффективное лечение, нерационально растрачивая бюджет РФ</a:t>
            </a:r>
          </a:p>
          <a:p>
            <a:pPr algn="l"/>
            <a:endParaRPr lang="ru-RU" sz="2200" b="1" dirty="0" smtClean="0">
              <a:solidFill>
                <a:schemeClr val="tx1">
                  <a:lumMod val="65000"/>
                  <a:lumOff val="35000"/>
                </a:schemeClr>
              </a:solidFill>
              <a:latin typeface="Century Gothic" pitchFamily="34" charset="0"/>
            </a:endParaRPr>
          </a:p>
          <a:p>
            <a:pPr algn="l"/>
            <a:endParaRPr lang="ru-RU" sz="2200" b="1" dirty="0" smtClean="0">
              <a:solidFill>
                <a:schemeClr val="tx1">
                  <a:lumMod val="65000"/>
                  <a:lumOff val="35000"/>
                </a:schemeClr>
              </a:solidFill>
              <a:latin typeface="Century Gothic" pitchFamily="34" charset="0"/>
            </a:endParaRPr>
          </a:p>
          <a:p>
            <a:pPr algn="l"/>
            <a:endParaRPr lang="ru-RU" sz="2200" b="1" dirty="0" smtClean="0">
              <a:solidFill>
                <a:schemeClr val="tx1">
                  <a:lumMod val="65000"/>
                  <a:lumOff val="35000"/>
                </a:schemeClr>
              </a:solidFill>
              <a:latin typeface="Century Gothic" pitchFamily="34" charset="0"/>
            </a:endParaRPr>
          </a:p>
        </p:txBody>
      </p:sp>
      <p:cxnSp>
        <p:nvCxnSpPr>
          <p:cNvPr id="7" name="Прямая со стрелкой 6"/>
          <p:cNvCxnSpPr/>
          <p:nvPr/>
        </p:nvCxnSpPr>
        <p:spPr>
          <a:xfrm rot="16200000" flipH="1">
            <a:off x="4857752" y="1857364"/>
            <a:ext cx="14287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3929058" y="1857364"/>
            <a:ext cx="14287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2928926" y="278605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5400000">
            <a:off x="5286380" y="278605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45989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59000"/>
              </a:srgbClr>
            </a:gs>
            <a:gs pos="0">
              <a:schemeClr val="bg1"/>
            </a:gs>
          </a:gsLst>
          <a:lin ang="5400000" scaled="0"/>
        </a:gradFill>
        <a:effectLst/>
      </p:bgPr>
    </p:bg>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0" y="0"/>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с двумя скругленными противолежащими углами 10"/>
          <p:cNvSpPr/>
          <p:nvPr/>
        </p:nvSpPr>
        <p:spPr>
          <a:xfrm>
            <a:off x="642910" y="500042"/>
            <a:ext cx="3456384"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Century Gothic" pitchFamily="34" charset="0"/>
              </a:rPr>
              <a:t>Президент</a:t>
            </a:r>
            <a:r>
              <a:rPr lang="ru-RU" sz="2400" b="1" dirty="0" smtClean="0">
                <a:latin typeface="Century Gothic" pitchFamily="34" charset="0"/>
              </a:rPr>
              <a:t> </a:t>
            </a:r>
            <a:r>
              <a:rPr lang="ru-RU" sz="2000" b="1" dirty="0" smtClean="0">
                <a:latin typeface="Century Gothic" pitchFamily="34" charset="0"/>
              </a:rPr>
              <a:t>поддержал</a:t>
            </a:r>
            <a:r>
              <a:rPr lang="ru-RU" sz="2400" b="1" dirty="0" smtClean="0">
                <a:latin typeface="Century Gothic" pitchFamily="34" charset="0"/>
              </a:rPr>
              <a:t> </a:t>
            </a:r>
            <a:endParaRPr lang="ru-RU" sz="2400" b="1" dirty="0">
              <a:latin typeface="Century Gothic" pitchFamily="34" charset="0"/>
            </a:endParaRPr>
          </a:p>
        </p:txBody>
      </p:sp>
      <p:sp>
        <p:nvSpPr>
          <p:cNvPr id="6" name="Rectangle 3"/>
          <p:cNvSpPr txBox="1">
            <a:spLocks noChangeArrowheads="1"/>
          </p:cNvSpPr>
          <p:nvPr/>
        </p:nvSpPr>
        <p:spPr>
          <a:xfrm>
            <a:off x="571500" y="1071546"/>
            <a:ext cx="8001000" cy="5309088"/>
          </a:xfrm>
          <a:prstGeom prst="rect">
            <a:avLst/>
          </a:prstGeom>
        </p:spPr>
        <p:txBody>
          <a:bodyPr>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85800" indent="-685800" algn="l">
              <a:defRPr/>
            </a:pPr>
            <a:endParaRPr lang="ru-RU" sz="7400" b="1" dirty="0" smtClean="0">
              <a:solidFill>
                <a:schemeClr val="tx1">
                  <a:lumMod val="65000"/>
                  <a:lumOff val="35000"/>
                </a:schemeClr>
              </a:solidFill>
              <a:latin typeface="Century Gothic" pitchFamily="34" charset="0"/>
            </a:endParaRPr>
          </a:p>
          <a:p>
            <a:pPr marL="685800" indent="-685800" algn="l">
              <a:buFont typeface="Wingdings" pitchFamily="2" charset="2"/>
              <a:buChar char="v"/>
              <a:defRPr/>
            </a:pPr>
            <a:r>
              <a:rPr lang="ru-RU" sz="6400" b="1" dirty="0" smtClean="0">
                <a:solidFill>
                  <a:schemeClr val="tx1">
                    <a:lumMod val="65000"/>
                    <a:lumOff val="35000"/>
                  </a:schemeClr>
                </a:solidFill>
                <a:latin typeface="Century Gothic" pitchFamily="34" charset="0"/>
              </a:rPr>
              <a:t>МОСКВА, 10 апреля, РИА </a:t>
            </a:r>
            <a:r>
              <a:rPr lang="ru-RU" sz="6400" b="1" dirty="0" err="1" smtClean="0">
                <a:solidFill>
                  <a:schemeClr val="tx1">
                    <a:lumMod val="65000"/>
                    <a:lumOff val="35000"/>
                  </a:schemeClr>
                </a:solidFill>
                <a:latin typeface="Century Gothic" pitchFamily="34" charset="0"/>
              </a:rPr>
              <a:t>ФедералПресс</a:t>
            </a:r>
            <a:r>
              <a:rPr lang="ru-RU" sz="6400" b="1" dirty="0" smtClean="0">
                <a:solidFill>
                  <a:schemeClr val="tx1">
                    <a:lumMod val="65000"/>
                    <a:lumOff val="35000"/>
                  </a:schemeClr>
                </a:solidFill>
                <a:latin typeface="Century Gothic" pitchFamily="34" charset="0"/>
              </a:rPr>
              <a:t>. Глава РФ Владимир Путин на встрече с активистами Общероссийского народного фронта одобрил схему финансирования лечения редких (</a:t>
            </a:r>
            <a:r>
              <a:rPr lang="ru-RU" sz="6400" b="1" dirty="0" err="1" smtClean="0">
                <a:solidFill>
                  <a:schemeClr val="tx1">
                    <a:lumMod val="65000"/>
                    <a:lumOff val="35000"/>
                  </a:schemeClr>
                </a:solidFill>
                <a:latin typeface="Century Gothic" pitchFamily="34" charset="0"/>
              </a:rPr>
              <a:t>орфанных</a:t>
            </a:r>
            <a:r>
              <a:rPr lang="ru-RU" sz="6400" b="1" dirty="0" smtClean="0">
                <a:solidFill>
                  <a:schemeClr val="tx1">
                    <a:lumMod val="65000"/>
                    <a:lumOff val="35000"/>
                  </a:schemeClr>
                </a:solidFill>
                <a:latin typeface="Century Gothic" pitchFamily="34" charset="0"/>
              </a:rPr>
              <a:t>) заболеваний. Ее суть заключается в том, что средства будут идти из федерального бюджета, так как в субъектах зачастую пытаются избавиться от подобных затратных статей.</a:t>
            </a:r>
          </a:p>
          <a:p>
            <a:pPr marL="685800" indent="-685800" algn="l">
              <a:buFont typeface="Wingdings" pitchFamily="2" charset="2"/>
              <a:buChar char="v"/>
              <a:defRPr/>
            </a:pPr>
            <a:r>
              <a:rPr lang="ru-RU" sz="6400" b="1" dirty="0" smtClean="0">
                <a:solidFill>
                  <a:schemeClr val="tx1">
                    <a:lumMod val="65000"/>
                    <a:lumOff val="35000"/>
                  </a:schemeClr>
                </a:solidFill>
                <a:latin typeface="Century Gothic" pitchFamily="34" charset="0"/>
              </a:rPr>
              <a:t>В ходе встречи министр здравоохранения РФ Вероника Скворцова отметила, что по семи нозологиям финансирование ведется из федерального бюджета, однако существуют еще 24 редких заболевания, лечение по которым должно оплачиваться из средств регионов, где проживают пациенты. В частности, глава ведомства упомянула, что в самую дорогостоящую группу входят около 200 человек, на лечение которых требуется 4.5 </a:t>
            </a:r>
            <a:r>
              <a:rPr lang="ru-RU" sz="6400" b="1" dirty="0" err="1" smtClean="0">
                <a:solidFill>
                  <a:schemeClr val="tx1">
                    <a:lumMod val="65000"/>
                    <a:lumOff val="35000"/>
                  </a:schemeClr>
                </a:solidFill>
                <a:latin typeface="Century Gothic" pitchFamily="34" charset="0"/>
              </a:rPr>
              <a:t>млрд</a:t>
            </a:r>
            <a:r>
              <a:rPr lang="ru-RU" sz="6400" b="1" dirty="0" smtClean="0">
                <a:solidFill>
                  <a:schemeClr val="tx1">
                    <a:lumMod val="65000"/>
                    <a:lumOff val="35000"/>
                  </a:schemeClr>
                </a:solidFill>
                <a:latin typeface="Century Gothic" pitchFamily="34" charset="0"/>
              </a:rPr>
              <a:t> рублей в год. </a:t>
            </a:r>
          </a:p>
          <a:p>
            <a:pPr marL="685800" indent="-685800" algn="l">
              <a:buFont typeface="Wingdings" pitchFamily="2" charset="2"/>
              <a:buChar char="v"/>
              <a:defRPr/>
            </a:pPr>
            <a:r>
              <a:rPr lang="ru-RU" sz="6400" b="1" dirty="0" smtClean="0">
                <a:solidFill>
                  <a:schemeClr val="tx1">
                    <a:lumMod val="65000"/>
                    <a:lumOff val="35000"/>
                  </a:schemeClr>
                </a:solidFill>
                <a:latin typeface="Century Gothic" pitchFamily="34" charset="0"/>
              </a:rPr>
              <a:t>Уточняется, что в прошлом году Минздрав сумел сэкономить значительные средства за счет централизованной закупки лекарственных препаратов. «Если повторить опыт в этом году, то нам удастся решить проблему хотя бы частично», – пояснила Скворцова.</a:t>
            </a:r>
          </a:p>
          <a:p>
            <a:pPr marL="685800" indent="-685800" algn="l">
              <a:buFont typeface="Wingdings" pitchFamily="2" charset="2"/>
              <a:buChar char="v"/>
              <a:defRPr/>
            </a:pPr>
            <a:r>
              <a:rPr lang="ru-RU" sz="6400" b="1" dirty="0" smtClean="0">
                <a:solidFill>
                  <a:schemeClr val="tx1">
                    <a:lumMod val="65000"/>
                    <a:lumOff val="35000"/>
                  </a:schemeClr>
                </a:solidFill>
                <a:latin typeface="Century Gothic" pitchFamily="34" charset="0"/>
              </a:rPr>
              <a:t>Владимир Путин дал согласие на введение такой схемы. Средства на лекарственное обеспечение </a:t>
            </a:r>
            <a:r>
              <a:rPr lang="ru-RU" sz="6400" b="1" dirty="0" err="1" smtClean="0">
                <a:solidFill>
                  <a:schemeClr val="tx1">
                    <a:lumMod val="65000"/>
                    <a:lumOff val="35000"/>
                  </a:schemeClr>
                </a:solidFill>
                <a:latin typeface="Century Gothic" pitchFamily="34" charset="0"/>
              </a:rPr>
              <a:t>орфанных</a:t>
            </a:r>
            <a:r>
              <a:rPr lang="ru-RU" sz="6400" b="1" dirty="0" smtClean="0">
                <a:solidFill>
                  <a:schemeClr val="tx1">
                    <a:lumMod val="65000"/>
                    <a:lumOff val="35000"/>
                  </a:schemeClr>
                </a:solidFill>
                <a:latin typeface="Century Gothic" pitchFamily="34" charset="0"/>
              </a:rPr>
              <a:t> больных должны быть выделены регионам, где проживают пациенты, в форме субвенции.</a:t>
            </a:r>
          </a:p>
          <a:p>
            <a:pPr marL="685800" indent="-685800" algn="l">
              <a:buFont typeface="Wingdings" pitchFamily="2" charset="2"/>
              <a:buChar char="v"/>
              <a:defRPr/>
            </a:pPr>
            <a:endParaRPr lang="ru-RU" sz="7400" b="1" dirty="0" smtClean="0">
              <a:solidFill>
                <a:schemeClr val="tx1">
                  <a:lumMod val="65000"/>
                  <a:lumOff val="35000"/>
                </a:schemeClr>
              </a:solidFill>
              <a:latin typeface="Century Gothic" pitchFamily="34" charset="0"/>
            </a:endParaRPr>
          </a:p>
          <a:p>
            <a:pPr marL="685800" indent="-685800" algn="l">
              <a:buFont typeface="Wingdings" pitchFamily="2" charset="2"/>
              <a:buChar char="v"/>
              <a:defRPr/>
            </a:pPr>
            <a:r>
              <a:rPr lang="ru-RU" sz="6400" b="1" dirty="0" smtClean="0">
                <a:solidFill>
                  <a:schemeClr val="tx1">
                    <a:lumMod val="65000"/>
                    <a:lumOff val="35000"/>
                  </a:schemeClr>
                </a:solidFill>
                <a:latin typeface="Century Gothic" pitchFamily="34" charset="0"/>
              </a:rPr>
              <a:t>Источник: </a:t>
            </a:r>
            <a:r>
              <a:rPr lang="ru-RU" sz="6400" b="1" dirty="0" err="1" smtClean="0">
                <a:solidFill>
                  <a:schemeClr val="tx1">
                    <a:lumMod val="65000"/>
                    <a:lumOff val="35000"/>
                  </a:schemeClr>
                </a:solidFill>
                <a:latin typeface="Century Gothic" pitchFamily="34" charset="0"/>
              </a:rPr>
              <a:t>fedpress.ru</a:t>
            </a:r>
            <a:endParaRPr lang="ru-RU" sz="6400" dirty="0" smtClean="0"/>
          </a:p>
          <a:p>
            <a:pPr>
              <a:defRPr/>
            </a:pPr>
            <a:endParaRPr lang="ru-RU" sz="1200" dirty="0"/>
          </a:p>
        </p:txBody>
      </p:sp>
    </p:spTree>
    <p:extLst>
      <p:ext uri="{BB962C8B-B14F-4D97-AF65-F5344CB8AC3E}">
        <p14:creationId xmlns="" xmlns:p14="http://schemas.microsoft.com/office/powerpoint/2010/main" val="249264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a:solidFill>
                <a:schemeClr val="tx1">
                  <a:lumMod val="65000"/>
                  <a:lumOff val="35000"/>
                </a:schemeClr>
              </a:solidFill>
              <a:latin typeface="Century Gothic" pitchFamily="34" charset="0"/>
            </a:endParaRPr>
          </a:p>
        </p:txBody>
      </p:sp>
      <p:sp>
        <p:nvSpPr>
          <p:cNvPr id="11" name="Прямоугольник с двумя скругленными противолежащими углами 10"/>
          <p:cNvSpPr/>
          <p:nvPr/>
        </p:nvSpPr>
        <p:spPr>
          <a:xfrm>
            <a:off x="611560" y="476672"/>
            <a:ext cx="280831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Кто нуждается</a:t>
            </a:r>
            <a:r>
              <a:rPr lang="ru-RU" sz="2400" dirty="0" smtClean="0">
                <a:latin typeface="+mj-lt"/>
              </a:rPr>
              <a:t>?</a:t>
            </a:r>
          </a:p>
        </p:txBody>
      </p:sp>
      <p:pic>
        <p:nvPicPr>
          <p:cNvPr id="3074" name="Picture 2" descr="C:\Users\5ky\Desktop\face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2261" y="1196752"/>
            <a:ext cx="6639478" cy="5310286"/>
          </a:xfrm>
          <a:prstGeom prst="rect">
            <a:avLst/>
          </a:prstGeom>
          <a:noFill/>
          <a:ln w="38100">
            <a:solidFill>
              <a:srgbClr val="F99D1E"/>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541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59000"/>
              </a:srgbClr>
            </a:gs>
            <a:gs pos="0">
              <a:schemeClr val="bg1"/>
            </a:gs>
          </a:gsLst>
          <a:lin ang="5400000" scaled="0"/>
        </a:gradFill>
        <a:effectLst/>
      </p:bgPr>
    </p:bg>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с двумя скругленными противолежащими углами 10"/>
          <p:cNvSpPr/>
          <p:nvPr/>
        </p:nvSpPr>
        <p:spPr>
          <a:xfrm>
            <a:off x="611560" y="476672"/>
            <a:ext cx="2016224"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Лица ХМЛ</a:t>
            </a:r>
            <a:endParaRPr lang="ru-RU" sz="2400" dirty="0">
              <a:latin typeface="Century Gothic" pitchFamily="34" charset="0"/>
            </a:endParaRPr>
          </a:p>
        </p:txBody>
      </p:sp>
      <p:pic>
        <p:nvPicPr>
          <p:cNvPr id="1026" name="Picture 2" descr="C:\Users\5ky\Desktop\faces-cm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6597" y="1276017"/>
            <a:ext cx="6790803" cy="5093103"/>
          </a:xfrm>
          <a:prstGeom prst="rect">
            <a:avLst/>
          </a:prstGeom>
          <a:noFill/>
          <a:ln w="38100">
            <a:solidFill>
              <a:srgbClr val="F99D1E"/>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250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с двумя скругленными противолежащими углами 10"/>
          <p:cNvSpPr/>
          <p:nvPr/>
        </p:nvSpPr>
        <p:spPr>
          <a:xfrm>
            <a:off x="611560" y="476672"/>
            <a:ext cx="676875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Обеспечение препаратами 2-ой линии</a:t>
            </a:r>
          </a:p>
        </p:txBody>
      </p:sp>
      <p:sp>
        <p:nvSpPr>
          <p:cNvPr id="6" name="Содержимое 2"/>
          <p:cNvSpPr txBox="1">
            <a:spLocks/>
          </p:cNvSpPr>
          <p:nvPr/>
        </p:nvSpPr>
        <p:spPr>
          <a:xfrm>
            <a:off x="611560" y="1340768"/>
            <a:ext cx="8229600"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200" b="1" dirty="0">
                <a:solidFill>
                  <a:schemeClr val="tx1">
                    <a:lumMod val="65000"/>
                    <a:lumOff val="35000"/>
                  </a:schemeClr>
                </a:solidFill>
                <a:latin typeface="Century Gothic" pitchFamily="34" charset="0"/>
              </a:rPr>
              <a:t>В</a:t>
            </a:r>
            <a:r>
              <a:rPr lang="ru-RU" sz="2200" b="1" dirty="0" smtClean="0">
                <a:solidFill>
                  <a:schemeClr val="tx1">
                    <a:lumMod val="65000"/>
                    <a:lumOff val="35000"/>
                  </a:schemeClr>
                </a:solidFill>
                <a:latin typeface="Century Gothic" pitchFamily="34" charset="0"/>
              </a:rPr>
              <a:t> сфере ответственности региональных властей </a:t>
            </a:r>
          </a:p>
          <a:p>
            <a:pPr algn="l">
              <a:buFont typeface="Arial" charset="0"/>
              <a:buNone/>
            </a:pPr>
            <a:r>
              <a:rPr lang="ru-RU" sz="2200" dirty="0" smtClean="0">
                <a:solidFill>
                  <a:schemeClr val="tx1">
                    <a:lumMod val="65000"/>
                    <a:lumOff val="35000"/>
                  </a:schemeClr>
                </a:solidFill>
                <a:latin typeface="Century Gothic" pitchFamily="34" charset="0"/>
              </a:rPr>
              <a:t>       - недостаточное финансирование</a:t>
            </a:r>
          </a:p>
          <a:p>
            <a:pPr algn="l">
              <a:buFont typeface="Arial" charset="0"/>
              <a:buNone/>
            </a:pPr>
            <a:r>
              <a:rPr lang="ru-RU" sz="2200" dirty="0" smtClean="0">
                <a:solidFill>
                  <a:schemeClr val="tx1">
                    <a:lumMod val="65000"/>
                    <a:lumOff val="35000"/>
                  </a:schemeClr>
                </a:solidFill>
                <a:latin typeface="Century Gothic" pitchFamily="34" charset="0"/>
              </a:rPr>
              <a:t>       - пассивность, затягивание процессов</a:t>
            </a:r>
          </a:p>
          <a:p>
            <a:pPr algn="l">
              <a:buFont typeface="Arial" charset="0"/>
              <a:buNone/>
            </a:pPr>
            <a:r>
              <a:rPr lang="ru-RU" sz="2200" b="1" dirty="0" smtClean="0">
                <a:solidFill>
                  <a:schemeClr val="tx1">
                    <a:lumMod val="65000"/>
                    <a:lumOff val="35000"/>
                  </a:schemeClr>
                </a:solidFill>
                <a:latin typeface="Century Gothic" pitchFamily="34" charset="0"/>
              </a:rPr>
              <a:t>Требуется отстаивание прав пациента на обеспечение </a:t>
            </a:r>
          </a:p>
          <a:p>
            <a:pPr algn="l">
              <a:buFont typeface="Arial" charset="0"/>
              <a:buNone/>
            </a:pPr>
            <a:r>
              <a:rPr lang="ru-RU" sz="2200" b="1" dirty="0" smtClean="0">
                <a:solidFill>
                  <a:schemeClr val="tx1">
                    <a:lumMod val="65000"/>
                    <a:lumOff val="35000"/>
                  </a:schemeClr>
                </a:solidFill>
                <a:latin typeface="Century Gothic" pitchFamily="34" charset="0"/>
              </a:rPr>
              <a:t>      </a:t>
            </a:r>
            <a:r>
              <a:rPr lang="ru-RU" sz="2200" dirty="0" smtClean="0">
                <a:solidFill>
                  <a:schemeClr val="tx1">
                    <a:lumMod val="65000"/>
                    <a:lumOff val="35000"/>
                  </a:schemeClr>
                </a:solidFill>
                <a:latin typeface="Century Gothic" pitchFamily="34" charset="0"/>
              </a:rPr>
              <a:t> - дополнительный стресс</a:t>
            </a:r>
          </a:p>
          <a:p>
            <a:pPr algn="l">
              <a:buFont typeface="Arial" charset="0"/>
              <a:buNone/>
            </a:pPr>
            <a:r>
              <a:rPr lang="ru-RU" sz="2200" b="1" dirty="0" smtClean="0">
                <a:solidFill>
                  <a:schemeClr val="tx1">
                    <a:lumMod val="65000"/>
                    <a:lumOff val="35000"/>
                  </a:schemeClr>
                </a:solidFill>
                <a:latin typeface="Century Gothic" pitchFamily="34" charset="0"/>
              </a:rPr>
              <a:t>       </a:t>
            </a:r>
            <a:r>
              <a:rPr lang="ru-RU" sz="2200" dirty="0" smtClean="0">
                <a:solidFill>
                  <a:schemeClr val="tx1">
                    <a:lumMod val="65000"/>
                    <a:lumOff val="35000"/>
                  </a:schemeClr>
                </a:solidFill>
                <a:latin typeface="Century Gothic" pitchFamily="34" charset="0"/>
              </a:rPr>
              <a:t>- потеря времени</a:t>
            </a:r>
          </a:p>
          <a:p>
            <a:pPr algn="l">
              <a:buFont typeface="Arial" charset="0"/>
              <a:buNone/>
            </a:pPr>
            <a:r>
              <a:rPr lang="ru-RU" sz="2200" dirty="0" smtClean="0">
                <a:solidFill>
                  <a:schemeClr val="tx1">
                    <a:lumMod val="65000"/>
                    <a:lumOff val="35000"/>
                  </a:schemeClr>
                </a:solidFill>
                <a:latin typeface="Century Gothic" pitchFamily="34" charset="0"/>
              </a:rPr>
              <a:t>       - ухудшение прогноза</a:t>
            </a:r>
          </a:p>
          <a:p>
            <a:pPr algn="l">
              <a:buFont typeface="Arial" charset="0"/>
              <a:buNone/>
            </a:pPr>
            <a:endParaRPr lang="ru-RU" sz="2200" b="1" dirty="0">
              <a:solidFill>
                <a:schemeClr val="tx1">
                  <a:lumMod val="65000"/>
                  <a:lumOff val="35000"/>
                </a:schemeClr>
              </a:solidFill>
              <a:latin typeface="Century Gothic" pitchFamily="34" charset="0"/>
            </a:endParaRPr>
          </a:p>
          <a:p>
            <a:pPr algn="l">
              <a:buFont typeface="Arial" charset="0"/>
              <a:buNone/>
            </a:pPr>
            <a:r>
              <a:rPr lang="ru-RU" sz="2200" b="1" dirty="0" smtClean="0">
                <a:solidFill>
                  <a:schemeClr val="tx1">
                    <a:lumMod val="65000"/>
                    <a:lumOff val="35000"/>
                  </a:schemeClr>
                </a:solidFill>
                <a:latin typeface="Century Gothic" pitchFamily="34" charset="0"/>
              </a:rPr>
              <a:t>Обеспечены менее 30 % от общего количества нуждающихся</a:t>
            </a:r>
          </a:p>
        </p:txBody>
      </p:sp>
    </p:spTree>
    <p:extLst>
      <p:ext uri="{BB962C8B-B14F-4D97-AF65-F5344CB8AC3E}">
        <p14:creationId xmlns="" xmlns:p14="http://schemas.microsoft.com/office/powerpoint/2010/main" val="1545989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4060" y="124392"/>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с двумя скругленными противолежащими углами 10"/>
          <p:cNvSpPr/>
          <p:nvPr/>
        </p:nvSpPr>
        <p:spPr>
          <a:xfrm>
            <a:off x="611560" y="476671"/>
            <a:ext cx="7920880"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latin typeface="Century Gothic" pitchFamily="34" charset="0"/>
              </a:rPr>
              <a:t>Пути повышения доступности препаратов 2-ой линии</a:t>
            </a:r>
          </a:p>
        </p:txBody>
      </p:sp>
      <p:sp>
        <p:nvSpPr>
          <p:cNvPr id="9" name="Содержимое 2"/>
          <p:cNvSpPr txBox="1">
            <a:spLocks/>
          </p:cNvSpPr>
          <p:nvPr/>
        </p:nvSpPr>
        <p:spPr>
          <a:xfrm>
            <a:off x="359532" y="1763733"/>
            <a:ext cx="8424936" cy="496855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Arial" charset="0"/>
              <a:buNone/>
            </a:pPr>
            <a:r>
              <a:rPr lang="ru-RU" sz="4600" b="1" dirty="0" smtClean="0">
                <a:solidFill>
                  <a:schemeClr val="tx1">
                    <a:lumMod val="65000"/>
                    <a:lumOff val="35000"/>
                  </a:schemeClr>
                </a:solidFill>
                <a:latin typeface="Century Gothic" pitchFamily="34" charset="0"/>
              </a:rPr>
              <a:t>Расширение перечня лекарственных средств, закупаемых в рамках программы 7-ми нозологий</a:t>
            </a:r>
          </a:p>
          <a:p>
            <a:pPr>
              <a:buFont typeface="Arial" charset="0"/>
              <a:buNone/>
            </a:pPr>
            <a:endParaRPr lang="ru-RU" sz="2600" b="1" dirty="0" smtClean="0">
              <a:solidFill>
                <a:schemeClr val="tx1">
                  <a:lumMod val="65000"/>
                  <a:lumOff val="35000"/>
                </a:schemeClr>
              </a:solidFill>
              <a:latin typeface="Century Gothic" pitchFamily="34" charset="0"/>
            </a:endParaRPr>
          </a:p>
          <a:p>
            <a:pPr>
              <a:buFont typeface="Arial" charset="0"/>
              <a:buNone/>
            </a:pPr>
            <a:r>
              <a:rPr lang="ru-RU" sz="5800" b="1" dirty="0" smtClean="0">
                <a:solidFill>
                  <a:schemeClr val="tx1">
                    <a:lumMod val="65000"/>
                    <a:lumOff val="35000"/>
                  </a:schemeClr>
                </a:solidFill>
                <a:latin typeface="Century Gothic" pitchFamily="34" charset="0"/>
              </a:rPr>
              <a:t> </a:t>
            </a:r>
            <a:r>
              <a:rPr lang="ru-RU" sz="4500" dirty="0">
                <a:solidFill>
                  <a:schemeClr val="tx1">
                    <a:lumMod val="65000"/>
                    <a:lumOff val="35000"/>
                  </a:schemeClr>
                </a:solidFill>
                <a:latin typeface="Century Gothic" pitchFamily="34" charset="0"/>
              </a:rPr>
              <a:t>Е</a:t>
            </a:r>
            <a:r>
              <a:rPr lang="ru-RU" sz="4500" dirty="0" smtClean="0">
                <a:solidFill>
                  <a:schemeClr val="tx1">
                    <a:lumMod val="65000"/>
                    <a:lumOff val="35000"/>
                  </a:schemeClr>
                </a:solidFill>
                <a:latin typeface="Century Gothic" pitchFamily="34" charset="0"/>
              </a:rPr>
              <a:t>динственная программа, которая доказала свою эффективность:</a:t>
            </a:r>
            <a:endParaRPr lang="ru-RU" sz="5800" dirty="0" smtClean="0">
              <a:solidFill>
                <a:schemeClr val="tx1">
                  <a:lumMod val="65000"/>
                  <a:lumOff val="35000"/>
                </a:schemeClr>
              </a:solidFill>
              <a:latin typeface="Century Gothic" pitchFamily="34" charset="0"/>
            </a:endParaRPr>
          </a:p>
          <a:p>
            <a:pPr>
              <a:buFont typeface="Arial" charset="0"/>
              <a:buNone/>
            </a:pPr>
            <a:endParaRPr lang="ru-RU" sz="4100" b="1" dirty="0">
              <a:solidFill>
                <a:schemeClr val="tx1">
                  <a:lumMod val="65000"/>
                  <a:lumOff val="35000"/>
                </a:schemeClr>
              </a:solidFill>
              <a:latin typeface="Century Gothic" pitchFamily="34" charset="0"/>
            </a:endParaRPr>
          </a:p>
          <a:p>
            <a:pPr algn="l"/>
            <a:r>
              <a:rPr lang="ru-RU" sz="2700" dirty="0" smtClean="0">
                <a:solidFill>
                  <a:schemeClr val="tx1">
                    <a:lumMod val="65000"/>
                    <a:lumOff val="35000"/>
                  </a:schemeClr>
                </a:solidFill>
                <a:latin typeface="Century Gothic" pitchFamily="34" charset="0"/>
              </a:rPr>
              <a:t>    - </a:t>
            </a:r>
            <a:r>
              <a:rPr lang="ru-RU" sz="2700" dirty="0">
                <a:solidFill>
                  <a:schemeClr val="tx1">
                    <a:lumMod val="65000"/>
                    <a:lumOff val="35000"/>
                  </a:schemeClr>
                </a:solidFill>
                <a:latin typeface="Century Gothic" pitchFamily="34" charset="0"/>
              </a:rPr>
              <a:t>своевременное обеспечение лекарственными препаратами</a:t>
            </a:r>
          </a:p>
          <a:p>
            <a:pPr algn="l"/>
            <a:r>
              <a:rPr lang="ru-RU" sz="2700" dirty="0">
                <a:solidFill>
                  <a:schemeClr val="tx1">
                    <a:lumMod val="65000"/>
                    <a:lumOff val="35000"/>
                  </a:schemeClr>
                </a:solidFill>
                <a:latin typeface="Century Gothic" pitchFamily="34" charset="0"/>
              </a:rPr>
              <a:t>    - кардиально изменился прогноз заболевания</a:t>
            </a:r>
          </a:p>
          <a:p>
            <a:pPr algn="l"/>
            <a:r>
              <a:rPr lang="ru-RU" sz="2700" dirty="0">
                <a:solidFill>
                  <a:schemeClr val="tx1">
                    <a:lumMod val="65000"/>
                    <a:lumOff val="35000"/>
                  </a:schemeClr>
                </a:solidFill>
                <a:latin typeface="Century Gothic" pitchFamily="34" charset="0"/>
              </a:rPr>
              <a:t>    - значительно улучшилось качество жизни</a:t>
            </a:r>
          </a:p>
          <a:p>
            <a:pPr algn="l"/>
            <a:r>
              <a:rPr lang="ru-RU" sz="2700" dirty="0">
                <a:solidFill>
                  <a:schemeClr val="tx1">
                    <a:lumMod val="65000"/>
                    <a:lumOff val="35000"/>
                  </a:schemeClr>
                </a:solidFill>
                <a:latin typeface="Century Gothic" pitchFamily="34" charset="0"/>
              </a:rPr>
              <a:t>    - снизилась социальная напряженность</a:t>
            </a:r>
          </a:p>
          <a:p>
            <a:pPr>
              <a:buFont typeface="Arial" charset="0"/>
              <a:buNone/>
            </a:pPr>
            <a:endParaRPr lang="ru-RU" sz="2000" dirty="0" smtClean="0"/>
          </a:p>
          <a:p>
            <a:pPr>
              <a:buFont typeface="Arial" charset="0"/>
              <a:buNone/>
            </a:pPr>
            <a:r>
              <a:rPr lang="ru-RU" sz="2000" dirty="0" smtClean="0"/>
              <a:t>     </a:t>
            </a:r>
          </a:p>
          <a:p>
            <a:pPr>
              <a:buFont typeface="Arial" charset="0"/>
              <a:buNone/>
            </a:pPr>
            <a:r>
              <a:rPr lang="ru-RU" sz="2000" dirty="0" smtClean="0"/>
              <a:t>    </a:t>
            </a:r>
          </a:p>
          <a:p>
            <a:pPr>
              <a:buFont typeface="Arial" charset="0"/>
              <a:buNone/>
            </a:pPr>
            <a:r>
              <a:rPr lang="ru-RU" sz="2000" dirty="0" smtClean="0"/>
              <a:t> </a:t>
            </a:r>
          </a:p>
        </p:txBody>
      </p:sp>
    </p:spTree>
    <p:extLst>
      <p:ext uri="{BB962C8B-B14F-4D97-AF65-F5344CB8AC3E}">
        <p14:creationId xmlns="" xmlns:p14="http://schemas.microsoft.com/office/powerpoint/2010/main" val="233674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43508" y="133473"/>
            <a:ext cx="8856984" cy="6607893"/>
          </a:xfrm>
          <a:prstGeom prst="round2DiagRect">
            <a:avLst>
              <a:gd name="adj1" fmla="val 13477"/>
              <a:gd name="adj2" fmla="val 0"/>
            </a:avLst>
          </a:prstGeom>
          <a:solidFill>
            <a:schemeClr val="bg1"/>
          </a:solidFill>
          <a:ln w="44450">
            <a:solidFill>
              <a:srgbClr val="F99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с двумя скругленными противолежащими углами 10"/>
          <p:cNvSpPr/>
          <p:nvPr/>
        </p:nvSpPr>
        <p:spPr>
          <a:xfrm>
            <a:off x="611560" y="476672"/>
            <a:ext cx="8049912" cy="512439"/>
          </a:xfrm>
          <a:prstGeom prst="round2DiagRect">
            <a:avLst>
              <a:gd name="adj1" fmla="val 50000"/>
              <a:gd name="adj2" fmla="val 0"/>
            </a:avLst>
          </a:prstGeom>
          <a:solidFill>
            <a:srgbClr val="F99D1E"/>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entury Gothic" pitchFamily="34" charset="0"/>
              </a:rPr>
              <a:t>Стратегия лекарственного обеспечения до 2025</a:t>
            </a:r>
          </a:p>
        </p:txBody>
      </p:sp>
      <p:sp>
        <p:nvSpPr>
          <p:cNvPr id="9" name="Содержимое 2"/>
          <p:cNvSpPr txBox="1">
            <a:spLocks/>
          </p:cNvSpPr>
          <p:nvPr/>
        </p:nvSpPr>
        <p:spPr>
          <a:xfrm>
            <a:off x="457200" y="1772816"/>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b="1" dirty="0" smtClean="0">
                <a:solidFill>
                  <a:schemeClr val="tx1">
                    <a:lumMod val="65000"/>
                    <a:lumOff val="35000"/>
                  </a:schemeClr>
                </a:solidFill>
                <a:latin typeface="Century Gothic" pitchFamily="34" charset="0"/>
              </a:rPr>
              <a:t>Приоритеты государственной политики Российской Федерации в области лекарственного обеспечения</a:t>
            </a:r>
          </a:p>
          <a:p>
            <a:pPr>
              <a:defRPr/>
            </a:pPr>
            <a:endParaRPr lang="ru-RU" sz="3000" b="1" dirty="0" smtClean="0">
              <a:solidFill>
                <a:schemeClr val="tx1">
                  <a:lumMod val="65000"/>
                  <a:lumOff val="35000"/>
                </a:schemeClr>
              </a:solidFill>
              <a:latin typeface="Century Gothic" pitchFamily="34" charset="0"/>
            </a:endParaRPr>
          </a:p>
          <a:p>
            <a:pPr>
              <a:defRPr/>
            </a:pPr>
            <a:r>
              <a:rPr lang="ru-RU" sz="2400" dirty="0" smtClean="0">
                <a:solidFill>
                  <a:schemeClr val="tx1">
                    <a:lumMod val="65000"/>
                    <a:lumOff val="35000"/>
                  </a:schemeClr>
                </a:solidFill>
                <a:latin typeface="Century Gothic" pitchFamily="34" charset="0"/>
              </a:rPr>
              <a:t>- Всеобщность -</a:t>
            </a:r>
          </a:p>
          <a:p>
            <a:pPr>
              <a:defRPr/>
            </a:pPr>
            <a:r>
              <a:rPr lang="ru-RU" sz="2400" dirty="0" smtClean="0">
                <a:solidFill>
                  <a:schemeClr val="tx1">
                    <a:lumMod val="65000"/>
                    <a:lumOff val="35000"/>
                  </a:schemeClr>
                </a:solidFill>
                <a:latin typeface="Century Gothic" pitchFamily="34" charset="0"/>
              </a:rPr>
              <a:t>- Доступность -</a:t>
            </a:r>
          </a:p>
          <a:p>
            <a:pPr>
              <a:defRPr/>
            </a:pPr>
            <a:r>
              <a:rPr lang="ru-RU" sz="2400" dirty="0" smtClean="0">
                <a:solidFill>
                  <a:schemeClr val="tx1">
                    <a:lumMod val="65000"/>
                    <a:lumOff val="35000"/>
                  </a:schemeClr>
                </a:solidFill>
                <a:latin typeface="Century Gothic" pitchFamily="34" charset="0"/>
              </a:rPr>
              <a:t>- Эффективность -</a:t>
            </a:r>
          </a:p>
          <a:p>
            <a:pPr>
              <a:defRPr/>
            </a:pPr>
            <a:r>
              <a:rPr lang="ru-RU" sz="2400" dirty="0" smtClean="0">
                <a:solidFill>
                  <a:schemeClr val="tx1">
                    <a:lumMod val="65000"/>
                    <a:lumOff val="35000"/>
                  </a:schemeClr>
                </a:solidFill>
                <a:latin typeface="Century Gothic" pitchFamily="34" charset="0"/>
              </a:rPr>
              <a:t>- Качество и безопасность -</a:t>
            </a:r>
          </a:p>
          <a:p>
            <a:pPr>
              <a:buFont typeface="Arial" charset="0"/>
              <a:buNone/>
              <a:defRPr/>
            </a:pPr>
            <a:r>
              <a:rPr lang="ru-RU" sz="2400" dirty="0" smtClean="0"/>
              <a:t> </a:t>
            </a:r>
          </a:p>
          <a:p>
            <a:pPr>
              <a:defRPr/>
            </a:pPr>
            <a:endParaRPr lang="ru-RU" dirty="0" smtClean="0"/>
          </a:p>
        </p:txBody>
      </p:sp>
    </p:spTree>
    <p:extLst>
      <p:ext uri="{BB962C8B-B14F-4D97-AF65-F5344CB8AC3E}">
        <p14:creationId xmlns="" xmlns:p14="http://schemas.microsoft.com/office/powerpoint/2010/main" val="2326067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2394</TotalTime>
  <Words>520</Words>
  <Application>Microsoft Office PowerPoint</Application>
  <PresentationFormat>Экран (4:3)</PresentationFormat>
  <Paragraphs>86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Проблемы онкогематологических больных в РФ и участие пациентского сообщества в их решении</dc:title>
  <dc:creator>SKY</dc:creator>
  <cp:lastModifiedBy>Пользователь</cp:lastModifiedBy>
  <cp:revision>183</cp:revision>
  <dcterms:created xsi:type="dcterms:W3CDTF">2011-10-31T16:12:30Z</dcterms:created>
  <dcterms:modified xsi:type="dcterms:W3CDTF">2014-07-24T13:35:06Z</dcterms:modified>
</cp:coreProperties>
</file>