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7"/>
  </p:notesMasterIdLst>
  <p:handoutMasterIdLst>
    <p:handoutMasterId r:id="rId28"/>
  </p:handoutMasterIdLst>
  <p:sldIdLst>
    <p:sldId id="302" r:id="rId2"/>
    <p:sldId id="307" r:id="rId3"/>
    <p:sldId id="313" r:id="rId4"/>
    <p:sldId id="349" r:id="rId5"/>
    <p:sldId id="335" r:id="rId6"/>
    <p:sldId id="413" r:id="rId7"/>
    <p:sldId id="327" r:id="rId8"/>
    <p:sldId id="383" r:id="rId9"/>
    <p:sldId id="390" r:id="rId10"/>
    <p:sldId id="389" r:id="rId11"/>
    <p:sldId id="410" r:id="rId12"/>
    <p:sldId id="412" r:id="rId13"/>
    <p:sldId id="416" r:id="rId14"/>
    <p:sldId id="415" r:id="rId15"/>
    <p:sldId id="414" r:id="rId16"/>
    <p:sldId id="417" r:id="rId17"/>
    <p:sldId id="375" r:id="rId18"/>
    <p:sldId id="420" r:id="rId19"/>
    <p:sldId id="423" r:id="rId20"/>
    <p:sldId id="421" r:id="rId21"/>
    <p:sldId id="422" r:id="rId22"/>
    <p:sldId id="418" r:id="rId23"/>
    <p:sldId id="391" r:id="rId24"/>
    <p:sldId id="392" r:id="rId25"/>
    <p:sldId id="394" r:id="rId26"/>
  </p:sldIdLst>
  <p:sldSz cx="12192000" cy="6858000"/>
  <p:notesSz cx="9929813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равчук Артем Георгиевич" initials="" lastIdx="1" clrIdx="0"/>
  <p:cmAuthor id="2" name="Анна Шишкина" initials="АШ" lastIdx="1" clrIdx="1">
    <p:extLst>
      <p:ext uri="{19B8F6BF-5375-455C-9EA6-DF929625EA0E}">
        <p15:presenceInfo xmlns:p15="http://schemas.microsoft.com/office/powerpoint/2012/main" userId="fe90fc7d0f8b22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7583"/>
    <a:srgbClr val="CC0099"/>
    <a:srgbClr val="CC99FF"/>
    <a:srgbClr val="CCFFFF"/>
    <a:srgbClr val="FFCDCD"/>
    <a:srgbClr val="FFA3A3"/>
    <a:srgbClr val="78B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433" autoAdjust="0"/>
  </p:normalViewPr>
  <p:slideViewPr>
    <p:cSldViewPr>
      <p:cViewPr varScale="1">
        <p:scale>
          <a:sx n="92" d="100"/>
          <a:sy n="92" d="100"/>
        </p:scale>
        <p:origin x="106" y="3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7DC02D-9DB0-4990-A6AE-983A512D6198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E3F1CE7-10CB-4834-8885-5117E416FF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80175" tIns="40087" rIns="80175" bIns="400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2125" cy="341313"/>
          </a:xfrm>
          <a:prstGeom prst="rect">
            <a:avLst/>
          </a:prstGeom>
        </p:spPr>
        <p:txBody>
          <a:bodyPr vert="horz" lIns="80175" tIns="40087" rIns="80175" bIns="400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F5A403-0D7F-4BEA-99F6-2EB3CEA7101C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175" tIns="40087" rIns="80175" bIns="4008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6525"/>
          </a:xfrm>
          <a:prstGeom prst="rect">
            <a:avLst/>
          </a:prstGeom>
        </p:spPr>
        <p:txBody>
          <a:bodyPr vert="horz" lIns="80175" tIns="40087" rIns="80175" bIns="4008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41312"/>
          </a:xfrm>
          <a:prstGeom prst="rect">
            <a:avLst/>
          </a:prstGeom>
        </p:spPr>
        <p:txBody>
          <a:bodyPr vert="horz" lIns="80175" tIns="40087" rIns="80175" bIns="400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2125" cy="341312"/>
          </a:xfrm>
          <a:prstGeom prst="rect">
            <a:avLst/>
          </a:prstGeom>
        </p:spPr>
        <p:txBody>
          <a:bodyPr vert="horz" wrap="square" lIns="80175" tIns="40087" rIns="80175" bIns="40087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anose="020F0502020204030204" pitchFamily="34" charset="0"/>
              </a:defRPr>
            </a:lvl1pPr>
          </a:lstStyle>
          <a:p>
            <a:fld id="{2B06D636-B6CD-403D-9FD3-15E26CC2E7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109E-9145-4F2F-A0FA-C57FB1228D1F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44BF5-D1D9-4F18-A842-4741047AC5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6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D5FD-9F51-4BDB-A679-58B1381A6D34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6517D-9696-442D-8D8A-4C6CE90BE0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878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2E00-4730-42E0-83C4-E618ADE71DD1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CD91A-C082-4509-91DE-662810FD8D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80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A8A5-0894-45A7-9F2C-3B1D9DF390CA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3910F-26B9-47D9-A81E-E95B7A1F8F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75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A955-427C-4419-BFE6-249A161DD9DB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D0B7F-BF07-4574-BE59-5CAC209DBB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91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0D75-8487-4F08-9905-48E27DB7B774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BE4A6-A54C-4F59-96FB-D45187B044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70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73DF-27C6-4082-A5DF-19C7F53C7EEC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69CA-DA8A-4C29-BFD5-90A1D1A191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4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ECD2-74AB-4D61-942E-9C8B56DDF60D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65282-3909-4511-A7BD-81B8471442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59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2AD1-835E-49AA-BB8F-A6DED0F4350F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67E5F-5B8A-4A1F-98F8-15A8269C80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116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0BDC-F1CA-4909-8D6B-6014E8823FD4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D4C2D-12E4-4FE9-B98C-C895DFB70C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174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31CB-A497-4D43-AD04-579D7B1DDE17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6EF50-3738-4192-B7A0-81B3034993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09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525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9A09B-381B-4ECF-BB76-74E6C3C29F27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F355A11-12F8-4079-8E63-DA32FA9A368B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5600" y="14288"/>
            <a:ext cx="15621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рест 8"/>
          <p:cNvSpPr/>
          <p:nvPr userDrawn="1"/>
        </p:nvSpPr>
        <p:spPr>
          <a:xfrm>
            <a:off x="228600" y="6094413"/>
            <a:ext cx="612775" cy="612775"/>
          </a:xfrm>
          <a:prstGeom prst="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772650" y="5924550"/>
            <a:ext cx="2405063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www.minzdrav.samregion.ru</a:t>
            </a:r>
            <a:endParaRPr lang="ru-R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E-mail: zdravso@samregion.ru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Tel.: 8</a:t>
            </a:r>
            <a:r>
              <a:rPr lang="ru-RU" sz="1400" dirty="0">
                <a:latin typeface="+mn-lt"/>
                <a:cs typeface="+mn-cs"/>
              </a:rPr>
              <a:t>(846) 333-00-16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Instagram: minzdrav_63</a:t>
            </a:r>
            <a:endParaRPr lang="ru-RU" sz="14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arant.ru/products/ipo/prime/doc/400051946/#1007" TargetMode="External"/><Relationship Id="rId4" Type="http://schemas.openxmlformats.org/officeDocument/2006/relationships/hyperlink" Target="https://www.garant.ru/products/ipo/prime/doc/400051946/#107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5"/>
          <p:cNvSpPr txBox="1">
            <a:spLocks/>
          </p:cNvSpPr>
          <p:nvPr/>
        </p:nvSpPr>
        <p:spPr bwMode="auto">
          <a:xfrm>
            <a:off x="264478" y="833899"/>
            <a:ext cx="10591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/>
              <a:t>Возможности медицинской реабилитации при рассеянном склерозе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181600" y="4392613"/>
            <a:ext cx="6553200" cy="1295400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352E54"/>
                </a:solidFill>
              </a:rPr>
              <a:t>Шишкина А.А. – главный внештатный специалист министерства здравоохранения Самарской области по медицинской реабилитации, заведующая отделением медицинской реабилитации ГБУЗ «СОКБ им. В.Д. Середавина», доцент кафедры  медицинской  реабилитации, спортивной медицины, физиотерапии и курортологии СамГМУ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4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045CFF-3886-41A2-9380-03A482D223D2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514600" y="28416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Правила определения этапов медицинской реабилитации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FDBEDC7-372F-4CCE-B1EB-E898ECE305B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019452"/>
          <a:ext cx="8610600" cy="4612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474">
                  <a:extLst>
                    <a:ext uri="{9D8B030D-6E8A-4147-A177-3AD203B41FA5}">
                      <a16:colId xmlns:a16="http://schemas.microsoft.com/office/drawing/2014/main" val="3018757909"/>
                    </a:ext>
                  </a:extLst>
                </a:gridCol>
                <a:gridCol w="7045126">
                  <a:extLst>
                    <a:ext uri="{9D8B030D-6E8A-4147-A177-3AD203B41FA5}">
                      <a16:colId xmlns:a16="http://schemas.microsoft.com/office/drawing/2014/main" val="4168641570"/>
                    </a:ext>
                  </a:extLst>
                </a:gridCol>
              </a:tblGrid>
              <a:tr h="417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Грубое нарушение функционирования и ограничение жизнедеятельности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/>
                </a:tc>
                <a:extLst>
                  <a:ext uri="{0D108BD9-81ED-4DB2-BD59-A6C34878D82A}">
                    <a16:rowId xmlns:a16="http://schemas.microsoft.com/office/drawing/2014/main" val="2041426010"/>
                  </a:ext>
                </a:extLst>
              </a:tr>
              <a:tr h="1651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пациент прикован к постели;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не может передвигаться самостоятельно без посторонней помощи;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нуждается в постоянном внимании, помощи при выполнении всех повседневных задач: одевание, раздевание, туалет, прием пищи и других;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круглосуточно нуждается в уходе;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д) не может быть оставлен один дома без посторонней помощи.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/>
                </a:tc>
                <a:extLst>
                  <a:ext uri="{0D108BD9-81ED-4DB2-BD59-A6C34878D82A}">
                    <a16:rowId xmlns:a16="http://schemas.microsoft.com/office/drawing/2014/main" val="1304182179"/>
                  </a:ext>
                </a:extLst>
              </a:tr>
              <a:tr h="417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функционирования и ограничение жизнедеятельности крайней степени тяжести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/>
                </a:tc>
                <a:extLst>
                  <a:ext uri="{0D108BD9-81ED-4DB2-BD59-A6C34878D82A}">
                    <a16:rowId xmlns:a16="http://schemas.microsoft.com/office/drawing/2014/main" val="3866562298"/>
                  </a:ext>
                </a:extLst>
              </a:tr>
              <a:tr h="212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хроническое нарушение сознания: витальные функции стабильны; нейромышечные и коммуникативные функции глубоко нарушены; пациент может находиться в условиях структурного подразделения медицинской организации, оказывающей медицинскую помощь по профилю "анестезиология и реаниматология" (далее - реанимационное отделение);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нейромышечная несостоятельность: психический статус в пределах нормы, однако глубокий двигательный дефицит (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тетраплегия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и бульбарные нарушения вынуждают больного оставаться в реанимационном отделении.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/>
                </a:tc>
                <a:extLst>
                  <a:ext uri="{0D108BD9-81ED-4DB2-BD59-A6C34878D82A}">
                    <a16:rowId xmlns:a16="http://schemas.microsoft.com/office/drawing/2014/main" val="397282753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3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594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514600" y="28416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Правила определения этапов медицинской реабилитации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091BD1-81D5-4A10-904D-9B92C25205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964" y="808413"/>
            <a:ext cx="8468139" cy="50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3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514600" y="28416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Правила определения этапов медицинской реабилитации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A82F43-5C14-4F02-8FEB-D9CC7F1BFD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25" y="790491"/>
            <a:ext cx="8912351" cy="49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8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514600" y="28416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Правила определения этапов медицинской реабилитации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38E272-18C4-4AB8-99EE-162D38CB2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353" y="977068"/>
            <a:ext cx="8759759" cy="49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8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514600" y="28416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Клинические рекомендации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D12A82-BEBD-42B7-9F79-1B8D1A4CC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75" t="22942" r="26250" b="31111"/>
          <a:stretch/>
        </p:blipFill>
        <p:spPr>
          <a:xfrm>
            <a:off x="2310728" y="1306512"/>
            <a:ext cx="7570543" cy="417413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3035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514600" y="28416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Правила определения этапов медицинской реабилитации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E58991-C479-4F21-A75D-95DCD8824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75" t="31521" r="26250" b="55294"/>
          <a:stretch/>
        </p:blipFill>
        <p:spPr>
          <a:xfrm>
            <a:off x="1348145" y="1521863"/>
            <a:ext cx="9764390" cy="15265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2CA4F8-3A42-48DB-9A4F-758F41C421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19051" r="26250" b="61111"/>
          <a:stretch/>
        </p:blipFill>
        <p:spPr>
          <a:xfrm>
            <a:off x="1295400" y="3048000"/>
            <a:ext cx="9869881" cy="23813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044A11-9597-462A-B3F5-A31D4D7869E1}"/>
              </a:ext>
            </a:extLst>
          </p:cNvPr>
          <p:cNvSpPr/>
          <p:nvPr/>
        </p:nvSpPr>
        <p:spPr>
          <a:xfrm>
            <a:off x="4038600" y="5029200"/>
            <a:ext cx="1905000" cy="30693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5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514600" y="28416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Маршрутизация пациентов с рассеянным склерозом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623F443-D13F-4F24-B569-2DD48FD8F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371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21BE52-FB92-4798-9B9C-ECEA25EECB29}"/>
              </a:ext>
            </a:extLst>
          </p:cNvPr>
          <p:cNvSpPr/>
          <p:nvPr/>
        </p:nvSpPr>
        <p:spPr>
          <a:xfrm>
            <a:off x="485422" y="4572000"/>
            <a:ext cx="32162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Стационарное лечение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(обострение заболевания)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8B760D7-F404-43EE-8C96-0C614B6F1060}"/>
              </a:ext>
            </a:extLst>
          </p:cNvPr>
          <p:cNvSpPr/>
          <p:nvPr/>
        </p:nvSpPr>
        <p:spPr>
          <a:xfrm>
            <a:off x="3314700" y="3980527"/>
            <a:ext cx="5562600" cy="20348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Центр рассеянного склероза ГБУЗ «СОКБ им В.Д. </a:t>
            </a:r>
            <a:r>
              <a:rPr lang="ru-RU" sz="2000" b="1" dirty="0" err="1">
                <a:solidFill>
                  <a:srgbClr val="002060"/>
                </a:solidFill>
              </a:rPr>
              <a:t>Середавина</a:t>
            </a:r>
            <a:r>
              <a:rPr lang="ru-RU" sz="2000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A97C0E-7FA0-461E-A954-FDB0DB6D6C0F}"/>
              </a:ext>
            </a:extLst>
          </p:cNvPr>
          <p:cNvSpPr/>
          <p:nvPr/>
        </p:nvSpPr>
        <p:spPr>
          <a:xfrm>
            <a:off x="5056981" y="2032794"/>
            <a:ext cx="2078037" cy="21828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0E5D5C-5905-41BC-B0B4-7D6A9E1E2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744" y="3500237"/>
            <a:ext cx="2558834" cy="2143526"/>
          </a:xfrm>
          <a:prstGeom prst="rect">
            <a:avLst/>
          </a:prstGeom>
        </p:spPr>
      </p:pic>
      <p:pic>
        <p:nvPicPr>
          <p:cNvPr id="12" name="Picture 6" descr="https://thumbs.dreamstime.com/b/%D1%81%D1%82%D1%80%D0%BE%D1%8F-%D0%BD%D0%B0%D1%80%D0%B8%D1%81%D0%BE%D0%B2%D0%B0%D0%BD%D0%BD%D0%B0%D1%8F-%D0%B1%D0%B5-%D0%B8%D0%B7%D0%BD%D0%B0-%D0%B2%D0%B5%D0%BA%D1%82%D0%BE%D1%80%D0%B0-%D0%B8-%D1%8E%D1%81%D1%82%D1%80%D0%B0%D1%86%D0%B8%D0%B8-%D1%81%D1%82%D0%B0%D1%86%D0%B8%D0%BE%D0%BD%D0%B0%D1%80%D0%B0-%D1%80%D1%83%D0%BA%D0%B8-65484041.jpg">
            <a:extLst>
              <a:ext uri="{FF2B5EF4-FFF2-40B4-BE49-F238E27FC236}">
                <a16:creationId xmlns:a16="http://schemas.microsoft.com/office/drawing/2014/main" id="{F6C912C4-6414-440F-9D3C-29D2C6F3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9010" y="908315"/>
            <a:ext cx="2869531" cy="20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DD8605C-6651-456B-9A86-556D85D65A1F}"/>
              </a:ext>
            </a:extLst>
          </p:cNvPr>
          <p:cNvSpPr/>
          <p:nvPr/>
        </p:nvSpPr>
        <p:spPr>
          <a:xfrm>
            <a:off x="3701698" y="2895600"/>
            <a:ext cx="1175102" cy="3229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CE330585-70A1-43F8-BD49-50B949E62F7E}"/>
              </a:ext>
            </a:extLst>
          </p:cNvPr>
          <p:cNvSpPr/>
          <p:nvPr/>
        </p:nvSpPr>
        <p:spPr>
          <a:xfrm>
            <a:off x="6575248" y="1957487"/>
            <a:ext cx="1175102" cy="322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243A7E03-7FEA-4C1F-BC33-9B0A0D7BF674}"/>
              </a:ext>
            </a:extLst>
          </p:cNvPr>
          <p:cNvSpPr/>
          <p:nvPr/>
        </p:nvSpPr>
        <p:spPr>
          <a:xfrm>
            <a:off x="6629445" y="3954210"/>
            <a:ext cx="1175102" cy="32292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CC907B-C8AF-46AE-BFD8-47C49AD59C0F}"/>
              </a:ext>
            </a:extLst>
          </p:cNvPr>
          <p:cNvSpPr/>
          <p:nvPr/>
        </p:nvSpPr>
        <p:spPr>
          <a:xfrm>
            <a:off x="6575248" y="1306513"/>
            <a:ext cx="1229299" cy="571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ШРМ 4-5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42EAA26-820D-4A8F-A38F-44E608796717}"/>
              </a:ext>
            </a:extLst>
          </p:cNvPr>
          <p:cNvSpPr/>
          <p:nvPr/>
        </p:nvSpPr>
        <p:spPr>
          <a:xfrm>
            <a:off x="6655591" y="3500237"/>
            <a:ext cx="1229299" cy="571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ШРМ 4-5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52E80D9-8FBC-414E-930D-0D8C0294BDF7}"/>
              </a:ext>
            </a:extLst>
          </p:cNvPr>
          <p:cNvSpPr/>
          <p:nvPr/>
        </p:nvSpPr>
        <p:spPr>
          <a:xfrm>
            <a:off x="10287000" y="1676259"/>
            <a:ext cx="1229299" cy="571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 этап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874E691-3F73-45C5-BAA4-761C1536BE03}"/>
              </a:ext>
            </a:extLst>
          </p:cNvPr>
          <p:cNvSpPr/>
          <p:nvPr/>
        </p:nvSpPr>
        <p:spPr>
          <a:xfrm>
            <a:off x="10747723" y="3644075"/>
            <a:ext cx="1229299" cy="571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3 этап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C75A84-6600-4470-B1BE-F3CE21753C18}"/>
              </a:ext>
            </a:extLst>
          </p:cNvPr>
          <p:cNvSpPr/>
          <p:nvPr/>
        </p:nvSpPr>
        <p:spPr>
          <a:xfrm>
            <a:off x="3272498" y="1736506"/>
            <a:ext cx="1981200" cy="1140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Не более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 5 месяцев!</a:t>
            </a:r>
          </a:p>
        </p:txBody>
      </p:sp>
    </p:spTree>
    <p:extLst>
      <p:ext uri="{BB962C8B-B14F-4D97-AF65-F5344CB8AC3E}">
        <p14:creationId xmlns:p14="http://schemas.microsoft.com/office/powerpoint/2010/main" val="519349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>
            <a:extLst>
              <a:ext uri="{FF2B5EF4-FFF2-40B4-BE49-F238E27FC236}">
                <a16:creationId xmlns:a16="http://schemas.microsoft.com/office/drawing/2014/main" id="{9A29A290-6047-4873-B769-A63921FF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576" y="2550582"/>
            <a:ext cx="12192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D1FFFCE7-DEFD-4346-94B9-DF6ACF34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3367" y="1667515"/>
            <a:ext cx="12192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11EEDC2-8F41-4E87-84E3-0415B8E9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500" y="4476888"/>
            <a:ext cx="12192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5"/>
          <p:cNvSpPr txBox="1">
            <a:spLocks/>
          </p:cNvSpPr>
          <p:nvPr/>
        </p:nvSpPr>
        <p:spPr>
          <a:xfrm>
            <a:off x="304800" y="8382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rcr-mzrd.ru/media/k2/items/cache/2ff2ba0051687eef5ca0459cf942940c_XL.jpg">
            <a:extLst>
              <a:ext uri="{FF2B5EF4-FFF2-40B4-BE49-F238E27FC236}">
                <a16:creationId xmlns:a16="http://schemas.microsoft.com/office/drawing/2014/main" id="{5CAF81D2-D62E-4254-B2C9-A71AF05A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8" y="3048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060F6-BD49-4EAB-A9D0-B64DBC7AFD23}"/>
              </a:ext>
            </a:extLst>
          </p:cNvPr>
          <p:cNvSpPr/>
          <p:nvPr/>
        </p:nvSpPr>
        <p:spPr>
          <a:xfrm>
            <a:off x="1038042" y="1730188"/>
            <a:ext cx="1752600" cy="1219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МО 2 этапа медицинской реабилитации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372E02-7E29-46AF-8821-324D92C6366A}"/>
              </a:ext>
            </a:extLst>
          </p:cNvPr>
          <p:cNvSpPr/>
          <p:nvPr/>
        </p:nvSpPr>
        <p:spPr>
          <a:xfrm>
            <a:off x="1038042" y="4258072"/>
            <a:ext cx="1752600" cy="1219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МО 2 этапа медицинской реабилитации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F805DA1-3C30-4D11-A958-E5F974BD4CC9}"/>
              </a:ext>
            </a:extLst>
          </p:cNvPr>
          <p:cNvSpPr/>
          <p:nvPr/>
        </p:nvSpPr>
        <p:spPr>
          <a:xfrm>
            <a:off x="6803495" y="2791161"/>
            <a:ext cx="2419716" cy="1295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Якорная МО ГБУЗ «СОКБ им. В.Д. </a:t>
            </a:r>
            <a:r>
              <a:rPr lang="ru-RU" b="1" dirty="0" err="1"/>
              <a:t>Середавина</a:t>
            </a:r>
            <a:r>
              <a:rPr lang="ru-RU" b="1" dirty="0"/>
              <a:t>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938FAA-026A-44C7-97A6-3203E215D3F5}"/>
              </a:ext>
            </a:extLst>
          </p:cNvPr>
          <p:cNvSpPr/>
          <p:nvPr/>
        </p:nvSpPr>
        <p:spPr>
          <a:xfrm>
            <a:off x="10064675" y="2133600"/>
            <a:ext cx="1828800" cy="647700"/>
          </a:xfrm>
          <a:prstGeom prst="rect">
            <a:avLst/>
          </a:prstGeom>
          <a:solidFill>
            <a:srgbClr val="DC54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Поликлиника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4EF6C1-D7C2-495D-9BF6-36BA02B7D92C}"/>
              </a:ext>
            </a:extLst>
          </p:cNvPr>
          <p:cNvSpPr/>
          <p:nvPr/>
        </p:nvSpPr>
        <p:spPr>
          <a:xfrm>
            <a:off x="10058400" y="3009900"/>
            <a:ext cx="1828800" cy="647700"/>
          </a:xfrm>
          <a:prstGeom prst="rect">
            <a:avLst/>
          </a:prstGeom>
          <a:solidFill>
            <a:srgbClr val="DC54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Поликлиника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D306C9-E30B-4CDD-9D0A-58335AA77B68}"/>
              </a:ext>
            </a:extLst>
          </p:cNvPr>
          <p:cNvSpPr/>
          <p:nvPr/>
        </p:nvSpPr>
        <p:spPr>
          <a:xfrm>
            <a:off x="10058400" y="3886200"/>
            <a:ext cx="1828800" cy="647700"/>
          </a:xfrm>
          <a:prstGeom prst="rect">
            <a:avLst/>
          </a:prstGeom>
          <a:solidFill>
            <a:srgbClr val="DC54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Поликлиника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68122E92-1549-4C99-B9FD-5606EE2DD780}"/>
              </a:ext>
            </a:extLst>
          </p:cNvPr>
          <p:cNvCxnSpPr>
            <a:cxnSpLocks/>
          </p:cNvCxnSpPr>
          <p:nvPr/>
        </p:nvCxnSpPr>
        <p:spPr>
          <a:xfrm flipH="1" flipV="1">
            <a:off x="2864702" y="2895600"/>
            <a:ext cx="1135239" cy="543261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6A253312-D456-48D5-A603-2692D80CB931}"/>
              </a:ext>
            </a:extLst>
          </p:cNvPr>
          <p:cNvCxnSpPr>
            <a:cxnSpLocks/>
          </p:cNvCxnSpPr>
          <p:nvPr/>
        </p:nvCxnSpPr>
        <p:spPr>
          <a:xfrm flipH="1">
            <a:off x="2864702" y="3657600"/>
            <a:ext cx="1131467" cy="600472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ABA6F01E-D74E-4DE1-9061-97062ACE3403}"/>
              </a:ext>
            </a:extLst>
          </p:cNvPr>
          <p:cNvCxnSpPr>
            <a:cxnSpLocks/>
          </p:cNvCxnSpPr>
          <p:nvPr/>
        </p:nvCxnSpPr>
        <p:spPr>
          <a:xfrm>
            <a:off x="2819607" y="1940456"/>
            <a:ext cx="1752393" cy="1008932"/>
          </a:xfrm>
          <a:prstGeom prst="straightConnector1">
            <a:avLst/>
          </a:prstGeom>
          <a:ln w="730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1E9DDA5E-CF51-45A1-87F6-04F1D63A6E5A}"/>
              </a:ext>
            </a:extLst>
          </p:cNvPr>
          <p:cNvCxnSpPr/>
          <p:nvPr/>
        </p:nvCxnSpPr>
        <p:spPr>
          <a:xfrm flipH="1">
            <a:off x="5832001" y="3276599"/>
            <a:ext cx="876300" cy="0"/>
          </a:xfrm>
          <a:prstGeom prst="straightConnector1">
            <a:avLst/>
          </a:prstGeom>
          <a:ln w="730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7679CC8D-0B6A-4076-910F-6A2FCD9D6C5F}"/>
              </a:ext>
            </a:extLst>
          </p:cNvPr>
          <p:cNvCxnSpPr/>
          <p:nvPr/>
        </p:nvCxnSpPr>
        <p:spPr>
          <a:xfrm>
            <a:off x="5943600" y="3733800"/>
            <a:ext cx="876300" cy="0"/>
          </a:xfrm>
          <a:prstGeom prst="straightConnector1">
            <a:avLst/>
          </a:prstGeom>
          <a:ln w="730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B1876A6A-8C7B-4D54-86FE-0F5B848780A3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8868852" y="2295861"/>
            <a:ext cx="963960" cy="685007"/>
          </a:xfrm>
          <a:prstGeom prst="straightConnector1">
            <a:avLst/>
          </a:prstGeom>
          <a:ln w="73025">
            <a:solidFill>
              <a:srgbClr val="DC54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C34B8077-EB31-4D62-94E7-9C73614048DC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8868852" y="3896854"/>
            <a:ext cx="963960" cy="456408"/>
          </a:xfrm>
          <a:prstGeom prst="straightConnector1">
            <a:avLst/>
          </a:prstGeom>
          <a:ln w="73025">
            <a:solidFill>
              <a:srgbClr val="DC54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540E6A60-48B6-47DA-B4B8-B5F3E1A2717B}"/>
              </a:ext>
            </a:extLst>
          </p:cNvPr>
          <p:cNvCxnSpPr>
            <a:cxnSpLocks/>
          </p:cNvCxnSpPr>
          <p:nvPr/>
        </p:nvCxnSpPr>
        <p:spPr>
          <a:xfrm flipH="1" flipV="1">
            <a:off x="9372598" y="3276599"/>
            <a:ext cx="685802" cy="1"/>
          </a:xfrm>
          <a:prstGeom prst="straightConnector1">
            <a:avLst/>
          </a:prstGeom>
          <a:ln w="73025">
            <a:solidFill>
              <a:srgbClr val="DC54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354EDD27-D67F-4A72-8E92-6B3833059673}"/>
              </a:ext>
            </a:extLst>
          </p:cNvPr>
          <p:cNvCxnSpPr>
            <a:cxnSpLocks/>
          </p:cNvCxnSpPr>
          <p:nvPr/>
        </p:nvCxnSpPr>
        <p:spPr>
          <a:xfrm flipV="1">
            <a:off x="9220200" y="2474412"/>
            <a:ext cx="844475" cy="563673"/>
          </a:xfrm>
          <a:prstGeom prst="straightConnector1">
            <a:avLst/>
          </a:prstGeom>
          <a:ln w="730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BAEA23AB-4A15-4E16-BDB6-0FCB620A8B70}"/>
              </a:ext>
            </a:extLst>
          </p:cNvPr>
          <p:cNvCxnSpPr/>
          <p:nvPr/>
        </p:nvCxnSpPr>
        <p:spPr>
          <a:xfrm>
            <a:off x="9220200" y="3806603"/>
            <a:ext cx="838200" cy="342900"/>
          </a:xfrm>
          <a:prstGeom prst="straightConnector1">
            <a:avLst/>
          </a:prstGeom>
          <a:ln w="730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58268D05-2592-4B59-813C-9240D24EB1E5}"/>
              </a:ext>
            </a:extLst>
          </p:cNvPr>
          <p:cNvCxnSpPr>
            <a:cxnSpLocks/>
          </p:cNvCxnSpPr>
          <p:nvPr/>
        </p:nvCxnSpPr>
        <p:spPr>
          <a:xfrm>
            <a:off x="9448800" y="3438861"/>
            <a:ext cx="609600" cy="0"/>
          </a:xfrm>
          <a:prstGeom prst="straightConnector1">
            <a:avLst/>
          </a:prstGeom>
          <a:ln w="730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906A1A7A-C5DC-44A4-A12A-ABA69592B3D0}"/>
              </a:ext>
            </a:extLst>
          </p:cNvPr>
          <p:cNvSpPr/>
          <p:nvPr/>
        </p:nvSpPr>
        <p:spPr>
          <a:xfrm>
            <a:off x="8717433" y="2185430"/>
            <a:ext cx="665433" cy="428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C54C2"/>
                </a:solidFill>
              </a:rPr>
              <a:t>ТМК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E18C41F5-EC02-4DB5-A257-0D1C1D80AC54}"/>
              </a:ext>
            </a:extLst>
          </p:cNvPr>
          <p:cNvSpPr/>
          <p:nvPr/>
        </p:nvSpPr>
        <p:spPr>
          <a:xfrm>
            <a:off x="8783367" y="4288808"/>
            <a:ext cx="665433" cy="428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C54C2"/>
                </a:solidFill>
              </a:rPr>
              <a:t>ТМК</a:t>
            </a:r>
          </a:p>
        </p:txBody>
      </p:sp>
      <p:sp>
        <p:nvSpPr>
          <p:cNvPr id="74" name="Заголовок 5">
            <a:extLst>
              <a:ext uri="{FF2B5EF4-FFF2-40B4-BE49-F238E27FC236}">
                <a16:creationId xmlns:a16="http://schemas.microsoft.com/office/drawing/2014/main" id="{8B5F56C1-2FC2-4122-ABE9-D3E3066C8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986" y="268455"/>
            <a:ext cx="9527628" cy="72214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Алгоритм взаимодействия МО Самарской области при направлении пациента на второй этап медицинской реабилитации из поликлиники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7CFF5BD-D7CD-48AF-BBBE-29DEEF8A0F09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9AA9B41-56A5-46F1-847D-D092C22EC4C7}"/>
              </a:ext>
            </a:extLst>
          </p:cNvPr>
          <p:cNvSpPr/>
          <p:nvPr/>
        </p:nvSpPr>
        <p:spPr>
          <a:xfrm>
            <a:off x="304800" y="6216134"/>
            <a:ext cx="4675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24E29F6-5DE6-4C1F-B397-40A3932DD314}"/>
              </a:ext>
            </a:extLst>
          </p:cNvPr>
          <p:cNvSpPr/>
          <p:nvPr/>
        </p:nvSpPr>
        <p:spPr>
          <a:xfrm>
            <a:off x="4095135" y="2987488"/>
            <a:ext cx="1656912" cy="1089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ГКУ СО «Самара-фармация»</a:t>
            </a:r>
          </a:p>
        </p:txBody>
      </p:sp>
      <p:sp>
        <p:nvSpPr>
          <p:cNvPr id="30" name="AutoShape 2">
            <a:extLst>
              <a:ext uri="{FF2B5EF4-FFF2-40B4-BE49-F238E27FC236}">
                <a16:creationId xmlns:a16="http://schemas.microsoft.com/office/drawing/2014/main" id="{A2ED962F-0F79-4458-BC25-B593768452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id="{EC84C8FA-4E94-4A4B-82AD-BCB3A8A01A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E63AA587-7A4B-462A-BE9E-6563C4A93665}"/>
              </a:ext>
            </a:extLst>
          </p:cNvPr>
          <p:cNvCxnSpPr>
            <a:cxnSpLocks/>
          </p:cNvCxnSpPr>
          <p:nvPr/>
        </p:nvCxnSpPr>
        <p:spPr>
          <a:xfrm flipV="1">
            <a:off x="2876127" y="4133002"/>
            <a:ext cx="1798261" cy="896198"/>
          </a:xfrm>
          <a:prstGeom prst="straightConnector1">
            <a:avLst/>
          </a:prstGeom>
          <a:ln w="730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>
            <a:extLst>
              <a:ext uri="{FF2B5EF4-FFF2-40B4-BE49-F238E27FC236}">
                <a16:creationId xmlns:a16="http://schemas.microsoft.com/office/drawing/2014/main" id="{36CF8C31-7064-45E5-97CA-A01BA328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851" y="3217566"/>
            <a:ext cx="12192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2FAC371-4D73-4FBA-88AD-3E34DEDBAD7F}"/>
              </a:ext>
            </a:extLst>
          </p:cNvPr>
          <p:cNvSpPr/>
          <p:nvPr/>
        </p:nvSpPr>
        <p:spPr>
          <a:xfrm>
            <a:off x="4267200" y="1219200"/>
            <a:ext cx="3962400" cy="465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1. Направление заявки в ТМК в СОКБ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3499D39-EB83-4520-A632-C56BEF5BB7B1}"/>
              </a:ext>
            </a:extLst>
          </p:cNvPr>
          <p:cNvSpPr/>
          <p:nvPr/>
        </p:nvSpPr>
        <p:spPr>
          <a:xfrm>
            <a:off x="4252856" y="1753524"/>
            <a:ext cx="3962400" cy="615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2.Согласование заявки, направление в «</a:t>
            </a:r>
            <a:r>
              <a:rPr lang="ru-RU" b="1" dirty="0" err="1">
                <a:solidFill>
                  <a:srgbClr val="00B050"/>
                </a:solidFill>
              </a:rPr>
              <a:t>Самарафармацию</a:t>
            </a:r>
            <a:r>
              <a:rPr lang="ru-RU" b="1" dirty="0"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CB69FDC-37F3-4986-9C9E-3C02694C85ED}"/>
              </a:ext>
            </a:extLst>
          </p:cNvPr>
          <p:cNvSpPr/>
          <p:nvPr/>
        </p:nvSpPr>
        <p:spPr>
          <a:xfrm>
            <a:off x="4274372" y="4605935"/>
            <a:ext cx="3962400" cy="615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3.Согласование даты госпитализации с МО 2 этапа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6C6FE96-18A3-46E5-AB8F-5F3C8607AB31}"/>
              </a:ext>
            </a:extLst>
          </p:cNvPr>
          <p:cNvSpPr/>
          <p:nvPr/>
        </p:nvSpPr>
        <p:spPr>
          <a:xfrm>
            <a:off x="4290016" y="5246416"/>
            <a:ext cx="3962400" cy="615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4.Ответ на ТМК с согласованной МО и датой госпитализации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906489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514600" y="284163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Медицинские организации, осуществляющие медицинскую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реабилитацию 3 этапа (информация для пациентов)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D04BE65-FDC0-44EC-82FE-9E5017583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85911"/>
              </p:ext>
            </p:extLst>
          </p:nvPr>
        </p:nvGraphicFramePr>
        <p:xfrm>
          <a:off x="800620" y="1524000"/>
          <a:ext cx="10241597" cy="4045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901">
                  <a:extLst>
                    <a:ext uri="{9D8B030D-6E8A-4147-A177-3AD203B41FA5}">
                      <a16:colId xmlns:a16="http://schemas.microsoft.com/office/drawing/2014/main" val="193161891"/>
                    </a:ext>
                  </a:extLst>
                </a:gridCol>
                <a:gridCol w="3916089">
                  <a:extLst>
                    <a:ext uri="{9D8B030D-6E8A-4147-A177-3AD203B41FA5}">
                      <a16:colId xmlns:a16="http://schemas.microsoft.com/office/drawing/2014/main" val="794810919"/>
                    </a:ext>
                  </a:extLst>
                </a:gridCol>
                <a:gridCol w="3841728">
                  <a:extLst>
                    <a:ext uri="{9D8B030D-6E8A-4147-A177-3AD203B41FA5}">
                      <a16:colId xmlns:a16="http://schemas.microsoft.com/office/drawing/2014/main" val="3599506732"/>
                    </a:ext>
                  </a:extLst>
                </a:gridCol>
                <a:gridCol w="2166879">
                  <a:extLst>
                    <a:ext uri="{9D8B030D-6E8A-4147-A177-3AD203B41FA5}">
                      <a16:colId xmlns:a16="http://schemas.microsoft.com/office/drawing/2014/main" val="565378441"/>
                    </a:ext>
                  </a:extLst>
                </a:gridCol>
              </a:tblGrid>
              <a:tr h="270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Медицинские организации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Адрес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Телефон контакта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5629988"/>
                  </a:ext>
                </a:extLst>
              </a:tr>
              <a:tr h="554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ГБУЗ «Самарская областная клиническая больница им. В.Д. </a:t>
                      </a:r>
                      <a:r>
                        <a:rPr lang="ru-RU" sz="1400" b="1" dirty="0" err="1">
                          <a:effectLst/>
                        </a:rPr>
                        <a:t>Середавина</a:t>
                      </a:r>
                      <a:r>
                        <a:rPr lang="ru-RU" sz="1400" b="1" dirty="0">
                          <a:effectLst/>
                        </a:rPr>
                        <a:t>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443095г. Самара, ул. Ташкентская 159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8(846)956-14-38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0623143"/>
                  </a:ext>
                </a:extLst>
              </a:tr>
              <a:tr h="554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ГБУЗ СО "Самарская городская поликлиника № 1 Промышленного района"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443115, г. Самара, ул. Тополей 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89171643718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5200335"/>
                  </a:ext>
                </a:extLst>
              </a:tr>
              <a:tr h="270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ГБУЗ СО «Самарская городская поликлиника № 3»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44399, г. Самара, ул. Фрунзе, 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89063443117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4966378"/>
                  </a:ext>
                </a:extLst>
              </a:tr>
              <a:tr h="554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ГБУЗ СО "Самарская городская поликлиника № 6 Промышленного района"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443087, </a:t>
                      </a:r>
                      <a:r>
                        <a:rPr lang="ru-RU" sz="1400" b="1" dirty="0" err="1">
                          <a:effectLst/>
                        </a:rPr>
                        <a:t>г.Самара,ул</a:t>
                      </a:r>
                      <a:r>
                        <a:rPr lang="ru-RU" sz="1400" b="1" dirty="0">
                          <a:effectLst/>
                        </a:rPr>
                        <a:t> Стара-</a:t>
                      </a:r>
                      <a:r>
                        <a:rPr lang="ru-RU" sz="1400" b="1" dirty="0" err="1">
                          <a:effectLst/>
                        </a:rPr>
                        <a:t>Загора</a:t>
                      </a:r>
                      <a:r>
                        <a:rPr lang="ru-RU" sz="1400" b="1" dirty="0">
                          <a:effectLst/>
                        </a:rPr>
                        <a:t>, д.131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8(846)951-01-61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808467"/>
                  </a:ext>
                </a:extLst>
              </a:tr>
              <a:tr h="554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ГБУЗ СО «Самарская городская поликлиника № 10 Советского района»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443008, Советский район, </a:t>
                      </a:r>
                      <a:r>
                        <a:rPr lang="ru-RU" sz="1400" b="1" dirty="0" err="1">
                          <a:effectLst/>
                        </a:rPr>
                        <a:t>г.Самара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ул.Свободы</a:t>
                      </a:r>
                      <a:r>
                        <a:rPr lang="ru-RU" sz="1400" b="1" dirty="0">
                          <a:effectLst/>
                        </a:rPr>
                        <a:t> 89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89277420284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89027482619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359932"/>
                  </a:ext>
                </a:extLst>
              </a:tr>
              <a:tr h="554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ГБУЗ СО «Самарская городская поликлиника № 13 Железнодорожного района»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443030, г. Самара, Железнодорожный район, ул. Красноармейская, д. 143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89053069155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89277307882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4214374"/>
                  </a:ext>
                </a:extLst>
              </a:tr>
              <a:tr h="554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ГБУЗ СО «Самарская городская поликлиника №14»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443011, г. Самара, ул. Ново-Садовая 311 и 200а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89277431456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89270006135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0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84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514600" y="284163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Медицинские организации, осуществляющие медицинскую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реабилитацию 3 этапа (информация для пациентов)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1490971-21C2-46D1-8B16-745207DB2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42501"/>
              </p:ext>
            </p:extLst>
          </p:nvPr>
        </p:nvGraphicFramePr>
        <p:xfrm>
          <a:off x="899002" y="1905000"/>
          <a:ext cx="10393996" cy="3073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16">
                  <a:extLst>
                    <a:ext uri="{9D8B030D-6E8A-4147-A177-3AD203B41FA5}">
                      <a16:colId xmlns:a16="http://schemas.microsoft.com/office/drawing/2014/main" val="1040979917"/>
                    </a:ext>
                  </a:extLst>
                </a:gridCol>
                <a:gridCol w="3974362">
                  <a:extLst>
                    <a:ext uri="{9D8B030D-6E8A-4147-A177-3AD203B41FA5}">
                      <a16:colId xmlns:a16="http://schemas.microsoft.com/office/drawing/2014/main" val="3952635627"/>
                    </a:ext>
                  </a:extLst>
                </a:gridCol>
                <a:gridCol w="3898895">
                  <a:extLst>
                    <a:ext uri="{9D8B030D-6E8A-4147-A177-3AD203B41FA5}">
                      <a16:colId xmlns:a16="http://schemas.microsoft.com/office/drawing/2014/main" val="3884286562"/>
                    </a:ext>
                  </a:extLst>
                </a:gridCol>
                <a:gridCol w="2199123">
                  <a:extLst>
                    <a:ext uri="{9D8B030D-6E8A-4147-A177-3AD203B41FA5}">
                      <a16:colId xmlns:a16="http://schemas.microsoft.com/office/drawing/2014/main" val="3888987874"/>
                    </a:ext>
                  </a:extLst>
                </a:gridCol>
              </a:tblGrid>
              <a:tr h="58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ГБУЗ СО «Самарская городская клиническая поликлиника № 15»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443111, г.Самара, ул.Фадеева 56-а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8(846)212-93-43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доб.1336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8822158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ГБУЗ СО «Самарская городская больница № 4»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443056, г. Самара, ул. Мичурина, д. 125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89272971660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023675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ГБУЗ СО «Самарская городская больница №7»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443112, г. Самара, ул. Крайняя, д.17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89879487829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5872242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ГБУЗ СО «Самарская городская больница № 10»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443065, г. Самара, </a:t>
                      </a:r>
                      <a:r>
                        <a:rPr lang="ru-RU" sz="1400" b="1" dirty="0" err="1">
                          <a:effectLst/>
                        </a:rPr>
                        <a:t>ул.Зеленая</a:t>
                      </a:r>
                      <a:r>
                        <a:rPr lang="ru-RU" sz="1400" b="1" dirty="0">
                          <a:effectLst/>
                        </a:rPr>
                        <a:t>, д.10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8(846)264-56-29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940585"/>
                  </a:ext>
                </a:extLst>
              </a:tr>
              <a:tr h="58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ГБУЗ СО «Тольяттинская городская клиническая поликлиника №3»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445031, Самарская область, </a:t>
                      </a:r>
                      <a:r>
                        <a:rPr lang="ru-RU" sz="1400" b="1" dirty="0" err="1">
                          <a:effectLst/>
                        </a:rPr>
                        <a:t>г.Тольятти</a:t>
                      </a:r>
                      <a:r>
                        <a:rPr lang="ru-RU" sz="1400" b="1" dirty="0">
                          <a:effectLst/>
                        </a:rPr>
                        <a:t>, бульвар Татищева, д.24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8(8482) 58-13-27 доб. 244 8(8482)98-89-03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4359181"/>
                  </a:ext>
                </a:extLst>
              </a:tr>
              <a:tr h="58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ООО «Новые медицинские технологии»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445020, Самарская обл., </a:t>
                      </a:r>
                      <a:r>
                        <a:rPr lang="ru-RU" sz="1400" b="1" dirty="0" err="1">
                          <a:effectLst/>
                        </a:rPr>
                        <a:t>г.Тольятти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ул</a:t>
                      </a:r>
                      <a:r>
                        <a:rPr lang="ru-RU" sz="1400" b="1" dirty="0">
                          <a:effectLst/>
                        </a:rPr>
                        <a:t> Ленинградская 43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89178183393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158728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ООО «Санаторий профилакторий "Горизонт»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446031, Самарская обл., г. Сызрань, ул. Курортная 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89179696205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4442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99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5"/>
          <p:cNvSpPr txBox="1">
            <a:spLocks/>
          </p:cNvSpPr>
          <p:nvPr/>
        </p:nvSpPr>
        <p:spPr bwMode="auto">
          <a:xfrm>
            <a:off x="304800" y="838200"/>
            <a:ext cx="10591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87475" y="452438"/>
            <a:ext cx="9144000" cy="554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Нормативная правовая база, регламентирующая организацию в Самарской области медицинской реабилитации взрослых в 2022 – 2023 гг.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0818" y="1468438"/>
            <a:ext cx="11790363" cy="5237162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350" b="1" dirty="0">
                <a:solidFill>
                  <a:prstClr val="black"/>
                </a:solidFill>
              </a:rPr>
              <a:t>Федеральный закон от 21 ноября 2011 г. № 323-ФЗ «Об основах охраны здоровья граждан в Российской Федерации», ст.40 «Медицинская реабилитация и санаторно-курортное лечение»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350" b="1" dirty="0">
                <a:solidFill>
                  <a:prstClr val="black"/>
                </a:solidFill>
              </a:rPr>
              <a:t>Федеральный закон от 29.11.2010 № 326-ФЗ « Об обязательном медицинском страховании в Российской Федерации»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350" b="1" dirty="0">
                <a:solidFill>
                  <a:prstClr val="black"/>
                </a:solidFill>
              </a:rPr>
              <a:t>Постановление Правительства Самарской области от 24 декабря 2021 года N 108н «Об утверждении территориальной программы государственных гарантий бесплатного оказания гражданам медицинской помощи в Самарской области на 2022 год и на плановый период 2023 и 2024 годов».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350" b="1" dirty="0">
                <a:solidFill>
                  <a:prstClr val="black"/>
                </a:solidFill>
              </a:rPr>
              <a:t>Приказ Минздрава России от 08.10.2015 № 707н (ред. от 04.09.2020) «Об утверждении квалификационных требований к медицинским и фармацевтическим работникам с высшим образованием по направлению подготовки «Здравоохранение и медицинские науки»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350" b="1" dirty="0">
                <a:solidFill>
                  <a:prstClr val="black"/>
                </a:solidFill>
              </a:rPr>
              <a:t>Приказы Минтруда России от 03.09.2018 № 572н «Об утверждении профессионального стандарта «Специалист по медицинской реабилитации», от 31.07.2020 № 476н «Об утверждении профессионального стандарта «Медицинская сестра по реабилитации», от 26.11.2018 № 744н «Об утверждении профессионального стандарта «Специалист по медицинскому массажу».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350" b="1" dirty="0">
                <a:solidFill>
                  <a:prstClr val="black"/>
                </a:solidFill>
              </a:rPr>
              <a:t>Приказ Министерства здравоохранения Самарской области от 11.11.2020 г. № 1800 «Об организации оказания медицинской реабилитации взрослому населению Самарской области после перенесенной новой коронавирусной инфекции (COVID – 19) в стационарных условиях».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350" b="1" dirty="0">
                <a:solidFill>
                  <a:prstClr val="black"/>
                </a:solidFill>
              </a:rPr>
              <a:t>Приказом Министерства здравоохранения Российской Федерации от 30.07.2020 № 788н «Об утверждении Порядка организации медицинской реабилитации взрослых» (с изменениями на 7 ноября 2022 г.).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350" b="1" dirty="0">
                <a:solidFill>
                  <a:prstClr val="black"/>
                </a:solidFill>
              </a:rPr>
              <a:t>Приказом министерства здравоохранения Самарской области от 26.11.2021 г. № 1539 «О совершенствовании организации медицинской реабилитации взрослого населения Самарской области».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350" b="1" dirty="0">
                <a:solidFill>
                  <a:prstClr val="black"/>
                </a:solidFill>
              </a:rPr>
              <a:t>Информационным письмом МЗ СО от 08.02.2023 г. №МЗ-05/31-вн «Маршрутизация пациентов старше 18 лет неврологического, кардиологического, </a:t>
            </a:r>
            <a:r>
              <a:rPr lang="ru-RU" sz="1350" b="1" dirty="0" err="1">
                <a:solidFill>
                  <a:prstClr val="black"/>
                </a:solidFill>
              </a:rPr>
              <a:t>травматолого</a:t>
            </a:r>
            <a:r>
              <a:rPr lang="ru-RU" sz="1350" b="1" dirty="0">
                <a:solidFill>
                  <a:prstClr val="black"/>
                </a:solidFill>
              </a:rPr>
              <a:t>-ортопедического и онкологического профилей на медицинскую реабилитацию в Самарской области».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350" b="1" dirty="0">
                <a:solidFill>
                  <a:prstClr val="black"/>
                </a:solidFill>
              </a:rPr>
              <a:t>Приказом МЗ СО от 27.02.2023 г. №253 «О внесении изменений в приказ министерства здравоохранения Самарской области от 26.11.2021 г. №1539 Приказом Министерства здравоохранения Российской Федерации от 30.07.2020 № 788н «Об утверждении Порядка организации медицинской реабилитации взрослых» (с изменениями на 7 ноября 2022 г.).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sz="1350" b="1" dirty="0">
              <a:solidFill>
                <a:prstClr val="black"/>
              </a:solidFill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sz="1350" b="1" dirty="0">
              <a:solidFill>
                <a:prstClr val="black"/>
              </a:solidFill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6388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" y="6269038"/>
            <a:ext cx="457200" cy="32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FAEF1D-EDEF-4C57-9999-C61A9D58472A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247900" y="163689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Перечень реабилитационных центров Самарской области для пациентов с инвалидностью старше 18 лет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EC2E13D-188E-49E3-8464-CD7D2C446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80939"/>
              </p:ext>
            </p:extLst>
          </p:nvPr>
        </p:nvGraphicFramePr>
        <p:xfrm>
          <a:off x="1905000" y="1306513"/>
          <a:ext cx="8686800" cy="4367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18414314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3554324"/>
                    </a:ext>
                  </a:extLst>
                </a:gridCol>
              </a:tblGrid>
              <a:tr h="67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Полное наименование учреждения/отделения (краткое наименование)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Юридический адрес/адрес фактического расположения отделения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8105932"/>
                  </a:ext>
                </a:extLst>
              </a:tr>
              <a:tr h="6349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Государственное бюджетное учреждение Самарской области «Реабилитационный центр для инвалидов «Самарский»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(ГБУ СО РЦ «Самарский»)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г. Самара,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ул. Металлистов, 63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8011514"/>
                  </a:ext>
                </a:extLst>
              </a:tr>
              <a:tr h="893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г.Самара</a:t>
                      </a:r>
                      <a:r>
                        <a:rPr lang="ru-RU" sz="1400" b="1" dirty="0">
                          <a:effectLst/>
                        </a:rPr>
                        <a:t>,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п. Береза, кв.2, д.12 (стационарное отделение, неврологический профиль)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2312080"/>
                  </a:ext>
                </a:extLst>
              </a:tr>
              <a:tr h="634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 г. Самара,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ул. </a:t>
                      </a:r>
                      <a:r>
                        <a:rPr lang="ru-RU" sz="1400" b="1" dirty="0" err="1">
                          <a:effectLst/>
                        </a:rPr>
                        <a:t>Мяги</a:t>
                      </a:r>
                      <a:r>
                        <a:rPr lang="ru-RU" sz="1400" b="1" dirty="0">
                          <a:effectLst/>
                        </a:rPr>
                        <a:t>, 5 (</a:t>
                      </a:r>
                      <a:r>
                        <a:rPr lang="ru-RU" sz="1400" b="1" dirty="0" err="1">
                          <a:effectLst/>
                        </a:rPr>
                        <a:t>тифлоцентр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4684071"/>
                  </a:ext>
                </a:extLst>
              </a:tr>
              <a:tr h="8931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Государственное бюджетное учреждение Самарской области «Социально-оздоровительный центр «Преодоление»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(ГБУ СО СОЦ «Преодоление»)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 г. Тольятти, бульвар Буденного, 15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(стационарное отделение, опорно-двигательный аппарат)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0640120"/>
                  </a:ext>
                </a:extLst>
              </a:tr>
              <a:tr h="634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 г. Тольятти,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ул. Матросова, 19е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535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41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247900" y="163689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Перечень реабилитационных центров Самарской области для пациентов с инвалидностью старше 18 лет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0D5C7A6-B559-4456-931A-7BAF3E7B4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702974"/>
              </p:ext>
            </p:extLst>
          </p:nvPr>
        </p:nvGraphicFramePr>
        <p:xfrm>
          <a:off x="1943100" y="1306513"/>
          <a:ext cx="8305800" cy="4323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352286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3586979023"/>
                    </a:ext>
                  </a:extLst>
                </a:gridCol>
              </a:tblGrid>
              <a:tr h="83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Полное наименование учреждения/отделения (краткое наименование)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Юридический адрес/адрес фактического расположения отделения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978494"/>
                  </a:ext>
                </a:extLst>
              </a:tr>
              <a:tr h="12108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Государственное бюджетное учреждение Самарской области «Реабилитационный центр для инвалидов «Доблесть»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 (ГБУ СО РЦ «Доблесть»)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г. Похвистнево,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ул. Лермонтова, 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(стационар общего профиля)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988917"/>
                  </a:ext>
                </a:extLst>
              </a:tr>
              <a:tr h="663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Похвистневский район,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село </a:t>
                      </a:r>
                      <a:r>
                        <a:rPr lang="ru-RU" sz="1400" b="1" dirty="0" err="1">
                          <a:effectLst/>
                        </a:rPr>
                        <a:t>Подбельск,ул</a:t>
                      </a:r>
                      <a:r>
                        <a:rPr lang="ru-RU" sz="1400" b="1" dirty="0">
                          <a:effectLst/>
                        </a:rPr>
                        <a:t>. Садовая, 1б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622325"/>
                  </a:ext>
                </a:extLst>
              </a:tr>
              <a:tr h="1612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Государственное бюджетное учреждение Самарской области "Социально-оздоровительный центр "Новокуйбышевский"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(ГБУ СО СОЦ «Новокуйбышевский»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Волжский район, 71 квартал Новокуйбышевского лесничества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(стационар общего профиля)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839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664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C28D93-E626-4E32-B378-161CC8CFE6B7}"/>
              </a:ext>
            </a:extLst>
          </p:cNvPr>
          <p:cNvSpPr/>
          <p:nvPr/>
        </p:nvSpPr>
        <p:spPr>
          <a:xfrm>
            <a:off x="777448" y="1046740"/>
            <a:ext cx="2619666" cy="23822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514600" y="28416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</a:rPr>
              <a:t>Санаторно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 – курортное лечение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9F0E3F-43C5-4514-B2CB-6612E4FA7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81" y="968146"/>
            <a:ext cx="5434013" cy="48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2C6B1A-DD4D-41C4-A99F-3897553D34CD}"/>
              </a:ext>
            </a:extLst>
          </p:cNvPr>
          <p:cNvSpPr/>
          <p:nvPr/>
        </p:nvSpPr>
        <p:spPr>
          <a:xfrm>
            <a:off x="8972326" y="968146"/>
            <a:ext cx="1447800" cy="135687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E7C3EF6-30EE-4E32-9B74-A6576AD1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846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6AAE41A-9C6D-4AB2-8921-D106FEC12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46" y="3616187"/>
            <a:ext cx="2619666" cy="19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4212DF-AF06-4150-9CAE-61A1436244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750" t="8889" r="55000" b="73333"/>
          <a:stretch/>
        </p:blipFill>
        <p:spPr>
          <a:xfrm>
            <a:off x="8960672" y="2495782"/>
            <a:ext cx="3051680" cy="9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6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800100" y="381000"/>
            <a:ext cx="10591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121A5"/>
                </a:solidFill>
                <a:latin typeface="Arial" panose="020B0604020202020204" pitchFamily="34" charset="0"/>
              </a:rPr>
              <a:t>Порядок направления пациентов в федеральные МО</a:t>
            </a:r>
          </a:p>
        </p:txBody>
      </p:sp>
      <p:pic>
        <p:nvPicPr>
          <p:cNvPr id="5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BCBCA9-ED7E-40F4-9CBC-475F9DDF6D9F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CE5BD322-51D5-4CAB-9B33-CEA96472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675606"/>
            <a:ext cx="3218069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A6F717-6750-4A07-83B0-461EE2687CB2}"/>
              </a:ext>
            </a:extLst>
          </p:cNvPr>
          <p:cNvSpPr txBox="1"/>
          <p:nvPr/>
        </p:nvSpPr>
        <p:spPr>
          <a:xfrm>
            <a:off x="3319207" y="875543"/>
            <a:ext cx="7956665" cy="36009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333333"/>
                </a:solidFill>
                <a:latin typeface="+mn-lt"/>
              </a:rPr>
              <a:t>7. Медицинскими показаниями для оказания специализированной медицинской помощи в федеральных медицинских организациях являются:</a:t>
            </a:r>
          </a:p>
          <a:p>
            <a:pPr>
              <a:defRPr/>
            </a:pPr>
            <a:r>
              <a:rPr lang="ru-RU" sz="1200" b="1" dirty="0">
                <a:solidFill>
                  <a:srgbClr val="333333"/>
                </a:solidFill>
                <a:latin typeface="+mn-lt"/>
              </a:rPr>
              <a:t>а) нетипичное течение заболевания и (или) отсутствие эффекта от проводимого лечения;</a:t>
            </a:r>
          </a:p>
          <a:p>
            <a:pPr>
              <a:defRPr/>
            </a:pPr>
            <a:r>
              <a:rPr lang="ru-RU" sz="1200" b="1" dirty="0">
                <a:solidFill>
                  <a:srgbClr val="333333"/>
                </a:solidFill>
                <a:latin typeface="+mn-lt"/>
              </a:rPr>
              <a:t>б) необходимость применения методов лечения, не выполняемых в медицинских организациях, осуществляющих деятельность в сфере обязательного медицинского страхования в рамках территориальной программы обязательного медицинского страхования;</a:t>
            </a:r>
          </a:p>
          <a:p>
            <a:pPr>
              <a:defRPr/>
            </a:pPr>
            <a:r>
              <a:rPr lang="ru-RU" sz="1200" b="1" dirty="0">
                <a:solidFill>
                  <a:srgbClr val="333333"/>
                </a:solidFill>
                <a:latin typeface="+mn-lt"/>
              </a:rPr>
              <a:t>в) высокий риск хирургического лечения в связи с осложненным течением основного заболевания или наличием </a:t>
            </a:r>
            <a:r>
              <a:rPr lang="ru-RU" sz="1200" b="1" dirty="0" err="1">
                <a:solidFill>
                  <a:srgbClr val="333333"/>
                </a:solidFill>
                <a:latin typeface="+mn-lt"/>
              </a:rPr>
              <a:t>коморбидных</a:t>
            </a:r>
            <a:r>
              <a:rPr lang="ru-RU" sz="1200" b="1" dirty="0">
                <a:solidFill>
                  <a:srgbClr val="333333"/>
                </a:solidFill>
                <a:latin typeface="+mn-lt"/>
              </a:rPr>
              <a:t> заболеваний;</a:t>
            </a:r>
          </a:p>
          <a:p>
            <a:pPr>
              <a:defRPr/>
            </a:pPr>
            <a:r>
              <a:rPr lang="ru-RU" sz="1200" b="1" dirty="0">
                <a:solidFill>
                  <a:srgbClr val="333333"/>
                </a:solidFill>
                <a:latin typeface="+mn-lt"/>
              </a:rPr>
              <a:t>г) необходимость выполнения повторных хирургических вмешательств в случаях, предусмотренных </a:t>
            </a:r>
            <a:r>
              <a:rPr lang="ru-RU" sz="1200" b="1" u="sng" dirty="0">
                <a:solidFill>
                  <a:srgbClr val="808080"/>
                </a:solidFill>
                <a:latin typeface="+mn-lt"/>
                <a:hlinkClick r:id="rId4"/>
              </a:rPr>
              <a:t>подпунктами "а" - "в"</a:t>
            </a:r>
            <a:r>
              <a:rPr lang="ru-RU" sz="1200" b="1" dirty="0">
                <a:solidFill>
                  <a:srgbClr val="333333"/>
                </a:solidFill>
                <a:latin typeface="+mn-lt"/>
              </a:rPr>
              <a:t> настоящего пункта;</a:t>
            </a:r>
          </a:p>
          <a:p>
            <a:pPr>
              <a:defRPr/>
            </a:pPr>
            <a:r>
              <a:rPr lang="ru-RU" sz="1200" b="1" dirty="0">
                <a:solidFill>
                  <a:srgbClr val="333333"/>
                </a:solidFill>
                <a:latin typeface="+mn-lt"/>
              </a:rPr>
              <a:t>д) необходимость дополнительного обследования в </a:t>
            </a:r>
            <a:r>
              <a:rPr lang="ru-RU" sz="1200" b="1" dirty="0" err="1">
                <a:solidFill>
                  <a:srgbClr val="333333"/>
                </a:solidFill>
                <a:latin typeface="+mn-lt"/>
              </a:rPr>
              <a:t>диагностически</a:t>
            </a:r>
            <a:r>
              <a:rPr lang="ru-RU" sz="1200" b="1" dirty="0">
                <a:solidFill>
                  <a:srgbClr val="333333"/>
                </a:solidFill>
                <a:latin typeface="+mn-lt"/>
              </a:rPr>
              <a:t> сложных случаях и (или) в случаях комплексной предоперационной подготовки у пациентов с осложненными формами заболевания и (или) </a:t>
            </a:r>
            <a:r>
              <a:rPr lang="ru-RU" sz="1200" b="1" dirty="0" err="1">
                <a:solidFill>
                  <a:srgbClr val="333333"/>
                </a:solidFill>
                <a:latin typeface="+mn-lt"/>
              </a:rPr>
              <a:t>коморбидными</a:t>
            </a:r>
            <a:r>
              <a:rPr lang="ru-RU" sz="1200" b="1" dirty="0">
                <a:solidFill>
                  <a:srgbClr val="333333"/>
                </a:solidFill>
                <a:latin typeface="+mn-lt"/>
              </a:rPr>
              <a:t> заболеваниями для последующего лечения;</a:t>
            </a:r>
          </a:p>
          <a:p>
            <a:pPr>
              <a:defRPr/>
            </a:pPr>
            <a:r>
              <a:rPr lang="ru-RU" sz="1200" b="1" dirty="0">
                <a:solidFill>
                  <a:srgbClr val="333333"/>
                </a:solidFill>
                <a:latin typeface="+mn-lt"/>
              </a:rPr>
              <a:t>е) необходимость повторной госпитализации по рекомендации федеральной медицинской организации.</a:t>
            </a:r>
          </a:p>
          <a:p>
            <a:pPr>
              <a:defRPr/>
            </a:pPr>
            <a:r>
              <a:rPr lang="ru-RU" sz="1200" b="1" dirty="0">
                <a:solidFill>
                  <a:srgbClr val="333333"/>
                </a:solidFill>
                <a:latin typeface="+mn-lt"/>
              </a:rPr>
              <a:t>8. В случае наличия на территории проживания населения, в том числе в закрытых административно-территориальных образованиях, федеральной медицинской организации, которая является единственной оказывающей специализированную медицинскую помощь на данной территории, направление пациентов в указанную медицинскую организацию для получения специализированной медицинской помощи осуществляется лечащим врачом без учета медицинских показаний, указанных в </a:t>
            </a:r>
            <a:r>
              <a:rPr lang="ru-RU" sz="1200" b="1" u="sng" dirty="0">
                <a:solidFill>
                  <a:srgbClr val="808080"/>
                </a:solidFill>
                <a:latin typeface="+mn-lt"/>
                <a:hlinkClick r:id="rId5"/>
              </a:rPr>
              <a:t>пункте 7</a:t>
            </a:r>
            <a:r>
              <a:rPr lang="ru-RU" sz="1200" b="1" dirty="0">
                <a:solidFill>
                  <a:srgbClr val="333333"/>
                </a:solidFill>
                <a:latin typeface="+mn-lt"/>
              </a:rPr>
              <a:t> настоящего Порядка.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7FD2D-8270-436E-AF89-1028A38683BA}"/>
              </a:ext>
            </a:extLst>
          </p:cNvPr>
          <p:cNvSpPr txBox="1"/>
          <p:nvPr/>
        </p:nvSpPr>
        <p:spPr>
          <a:xfrm>
            <a:off x="3331676" y="4495925"/>
            <a:ext cx="7956665" cy="1385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333333"/>
                </a:solidFill>
                <a:latin typeface="+mn-lt"/>
              </a:rPr>
              <a:t>10. Пациент (его законный представитель) при наличии результатов лабораторных, инструментальных и других видов исследований, подтверждающих установленный диагноз и наличие медицинских показаний для оказания специализированной медицинской помощи, может самостоятельно обратиться в федеральную медицинскую организацию для оказания медицинской помощи по перечню заболеваний, состояний (групп заболеваний, состояний), при которых федеральными медицинскими организациями оказывается специализированная, в том числе высокотехнологичная, медицинская помощь в стационарных условиях и в условиях дневного стационара, установленному Программой (далее - Перечень)</a:t>
            </a:r>
            <a:endParaRPr lang="ru-RU" sz="1200" b="1" dirty="0"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D1D061-6812-4010-9A7C-3D1F2FEDECB7}"/>
              </a:ext>
            </a:extLst>
          </p:cNvPr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3458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04800" y="8382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BCBCA9-ED7E-40F4-9CBC-475F9DDF6D9F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1AC5D43F-79A1-4C7E-8102-A443F273A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358413"/>
            <a:ext cx="9144000" cy="58827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solidFill>
                  <a:srgbClr val="3121A5"/>
                </a:solidFill>
                <a:latin typeface="Arial" panose="020B0604020202020204" pitchFamily="34" charset="0"/>
              </a:rPr>
              <a:t>Порядок направления пациентов в федеральные МО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1BBEB3D8-5DE8-4556-930C-3D26E422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075" y="1314450"/>
            <a:ext cx="71961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FA5B3A-0C23-46C6-96EE-C2F0491606BF}"/>
              </a:ext>
            </a:extLst>
          </p:cNvPr>
          <p:cNvSpPr/>
          <p:nvPr/>
        </p:nvSpPr>
        <p:spPr>
          <a:xfrm>
            <a:off x="8745538" y="1804988"/>
            <a:ext cx="2962275" cy="33766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На 1 мая 2023 г. медицинскую реабилитацию в круглосуточном стационаре оказывают 141 федеральных медицинских организаций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F071EC-AE77-4DB3-8CA5-83427283C982}"/>
              </a:ext>
            </a:extLst>
          </p:cNvPr>
          <p:cNvSpPr/>
          <p:nvPr/>
        </p:nvSpPr>
        <p:spPr>
          <a:xfrm>
            <a:off x="304800" y="6216134"/>
            <a:ext cx="4675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195036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" y="6269038"/>
            <a:ext cx="457200" cy="32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BA0BB3-8191-4E71-A682-9E91FB4FF411}"/>
              </a:ext>
            </a:extLst>
          </p:cNvPr>
          <p:cNvSpPr/>
          <p:nvPr/>
        </p:nvSpPr>
        <p:spPr>
          <a:xfrm>
            <a:off x="-37652" y="-152400"/>
            <a:ext cx="12222480" cy="7010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090CE59-FF82-4A6C-B8EB-4F6450428366}"/>
              </a:ext>
            </a:extLst>
          </p:cNvPr>
          <p:cNvSpPr txBox="1">
            <a:spLocks/>
          </p:cNvSpPr>
          <p:nvPr/>
        </p:nvSpPr>
        <p:spPr>
          <a:xfrm>
            <a:off x="3962400" y="2895600"/>
            <a:ext cx="5678785" cy="1217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i="1" dirty="0">
                <a:solidFill>
                  <a:schemeClr val="bg1"/>
                </a:solidFill>
              </a:rPr>
              <a:t>Желаю всем здоровья и благополучия!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E9F7CD-D9B4-4001-BB9C-ADA5BEA7E7CB}"/>
              </a:ext>
            </a:extLst>
          </p:cNvPr>
          <p:cNvSpPr/>
          <p:nvPr/>
        </p:nvSpPr>
        <p:spPr>
          <a:xfrm>
            <a:off x="8070028" y="5613861"/>
            <a:ext cx="4114800" cy="1239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Тел. моб.: +7(902)378-56-76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E-mail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shishkina.aa@mail.ru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5"/>
          <p:cNvSpPr txBox="1">
            <a:spLocks/>
          </p:cNvSpPr>
          <p:nvPr/>
        </p:nvSpPr>
        <p:spPr bwMode="auto">
          <a:xfrm>
            <a:off x="304800" y="838200"/>
            <a:ext cx="10591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50963" y="452438"/>
            <a:ext cx="9144000" cy="554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Федеральный закон от 21.11.2011 № 323-ФЗ «Об основах охраны здоровья граждан в Российской Федерации»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76600" y="1600200"/>
            <a:ext cx="8534400" cy="4114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Статья 40. Медицинская реабилитация и санаторно-курортное лечение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800" b="1" dirty="0"/>
              <a:t>Медицинская реабилитация - </a:t>
            </a:r>
            <a:r>
              <a:rPr lang="ru-RU" sz="1800" dirty="0"/>
              <a:t>комплекс мероприятий медицинского и психологического характера, направленных на полное или частичное восстановление нарушенных и (или) компенсацию утраченных функций пораженного органа либо системы организма, поддержание функций организма в процессе завершения остро </a:t>
            </a:r>
            <a:r>
              <a:rPr lang="ru-RU" sz="1800" dirty="0" err="1"/>
              <a:t>развившегося</a:t>
            </a:r>
            <a:r>
              <a:rPr lang="ru-RU" sz="1800" dirty="0"/>
              <a:t> патологического процесса или обострения хронического патологического процесса в организме, а также на предупреждение, раннюю диагностику и коррекцию возможных нарушений функций поврежденных органов либо систем организма, предупреждение и снижение степени возможной инвалидности, улучшение качества жизни, сохранение работоспособности пациента и его социальную интеграцию в общество.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8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/>
              <a:t>2. Медицинская реабилитация </a:t>
            </a:r>
            <a:r>
              <a:rPr lang="ru-RU" sz="1800" dirty="0"/>
              <a:t>осуществляется в медицинских организациях 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    включает в себя комплексное применение природных лечебных факторов,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    лекарственной, немедикаментозной терапии и других методов.</a:t>
            </a:r>
          </a:p>
        </p:txBody>
      </p:sp>
      <p:pic>
        <p:nvPicPr>
          <p:cNvPr id="17412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 descr="псих"/>
          <p:cNvSpPr>
            <a:spLocks noChangeArrowheads="1"/>
          </p:cNvSpPr>
          <p:nvPr/>
        </p:nvSpPr>
        <p:spPr bwMode="auto">
          <a:xfrm>
            <a:off x="450850" y="2682875"/>
            <a:ext cx="2395538" cy="1879600"/>
          </a:xfrm>
          <a:prstGeom prst="roundRect">
            <a:avLst>
              <a:gd name="adj" fmla="val 16667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kern="0">
              <a:solidFill>
                <a:srgbClr val="000000"/>
              </a:solidFill>
            </a:endParaRPr>
          </a:p>
        </p:txBody>
      </p:sp>
      <p:sp>
        <p:nvSpPr>
          <p:cNvPr id="17414" name="AutoShape 7" descr="физиотер 2"/>
          <p:cNvSpPr>
            <a:spLocks noChangeArrowheads="1"/>
          </p:cNvSpPr>
          <p:nvPr/>
        </p:nvSpPr>
        <p:spPr bwMode="auto">
          <a:xfrm>
            <a:off x="771525" y="1600200"/>
            <a:ext cx="1752600" cy="1336675"/>
          </a:xfrm>
          <a:prstGeom prst="roundRect">
            <a:avLst>
              <a:gd name="adj" fmla="val 16667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" name="AutoShape 9" descr="лфк 5"/>
          <p:cNvSpPr>
            <a:spLocks noChangeArrowheads="1"/>
          </p:cNvSpPr>
          <p:nvPr/>
        </p:nvSpPr>
        <p:spPr bwMode="auto">
          <a:xfrm>
            <a:off x="668338" y="4305300"/>
            <a:ext cx="1763712" cy="1516063"/>
          </a:xfrm>
          <a:prstGeom prst="roundRect">
            <a:avLst>
              <a:gd name="adj" fmla="val 1666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ker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87858D-2A89-4DAD-8343-5A15FC95332D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87475" y="452438"/>
            <a:ext cx="9144000" cy="5540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Принципиальные отличия «лечения» от «реабилитации»</a:t>
            </a:r>
          </a:p>
        </p:txBody>
      </p:sp>
      <p:pic>
        <p:nvPicPr>
          <p:cNvPr id="16388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" y="6269038"/>
            <a:ext cx="457200" cy="32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45F06A-E4AE-47D5-8CFA-7A4108439524}"/>
              </a:ext>
            </a:extLst>
          </p:cNvPr>
          <p:cNvSpPr/>
          <p:nvPr/>
        </p:nvSpPr>
        <p:spPr>
          <a:xfrm>
            <a:off x="1524000" y="1190408"/>
            <a:ext cx="3733800" cy="2916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Лечение:</a:t>
            </a:r>
          </a:p>
          <a:p>
            <a:pPr algn="ctr"/>
            <a:endParaRPr lang="ru-RU" sz="2400" b="1" dirty="0"/>
          </a:p>
          <a:p>
            <a:pPr marL="342900" indent="-342900">
              <a:buFontTx/>
              <a:buChar char="-"/>
            </a:pPr>
            <a:r>
              <a:rPr lang="ru-RU" sz="2000" b="1" dirty="0"/>
              <a:t>Определить уровень и размеры повреждения</a:t>
            </a:r>
          </a:p>
          <a:p>
            <a:pPr marL="342900" indent="-342900">
              <a:buFontTx/>
              <a:buChar char="-"/>
            </a:pPr>
            <a:r>
              <a:rPr lang="ru-RU" sz="2000" b="1" dirty="0"/>
              <a:t>Минимизировать степень и распространенность </a:t>
            </a:r>
          </a:p>
          <a:p>
            <a:pPr marL="342900" indent="-342900">
              <a:buFontTx/>
              <a:buChar char="-"/>
            </a:pPr>
            <a:r>
              <a:rPr lang="ru-RU" sz="2000" b="1" dirty="0"/>
              <a:t>Создать условия для восстановления</a:t>
            </a:r>
          </a:p>
          <a:p>
            <a:pPr marL="342900" indent="-342900">
              <a:buFontTx/>
              <a:buChar char="-"/>
            </a:pPr>
            <a:endParaRPr lang="ru-RU" sz="20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F125DE-3E76-415A-BBAC-77F76072141C}"/>
              </a:ext>
            </a:extLst>
          </p:cNvPr>
          <p:cNvSpPr/>
          <p:nvPr/>
        </p:nvSpPr>
        <p:spPr>
          <a:xfrm>
            <a:off x="5715000" y="1216761"/>
            <a:ext cx="4751359" cy="2889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</a:rPr>
              <a:t>Реабилитация:</a:t>
            </a:r>
          </a:p>
          <a:p>
            <a:pPr marL="342900" lvl="0" indent="-342900">
              <a:buFontTx/>
              <a:buChar char="-"/>
            </a:pPr>
            <a:r>
              <a:rPr lang="ru-RU" sz="2000" b="1" dirty="0">
                <a:solidFill>
                  <a:prstClr val="white"/>
                </a:solidFill>
              </a:rPr>
              <a:t>Определить, что сохранилось после повреждения</a:t>
            </a:r>
          </a:p>
          <a:p>
            <a:pPr marL="342900" lvl="0" indent="-342900">
              <a:buFontTx/>
              <a:buChar char="-"/>
            </a:pPr>
            <a:r>
              <a:rPr lang="ru-RU" sz="2000" b="1" dirty="0">
                <a:solidFill>
                  <a:prstClr val="white"/>
                </a:solidFill>
              </a:rPr>
              <a:t>Определить возможность использования сохранившихся ресурсов и их преумножение</a:t>
            </a:r>
          </a:p>
          <a:p>
            <a:pPr marL="342900" lvl="0" indent="-342900">
              <a:buFontTx/>
              <a:buChar char="-"/>
            </a:pPr>
            <a:r>
              <a:rPr lang="ru-RU" sz="2000" b="1" dirty="0">
                <a:solidFill>
                  <a:prstClr val="white"/>
                </a:solidFill>
              </a:rPr>
              <a:t>Восстановление и стабилизация ролевой функции индивидуума</a:t>
            </a:r>
          </a:p>
          <a:p>
            <a:pPr marL="342900" lvl="0" indent="-342900">
              <a:buFontTx/>
              <a:buChar char="-"/>
            </a:pP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10" name="Picture 4" descr="https://upload.wikimedia.org/wikipedia/commons/thumb/9/9d/WHO.svg/1200px-WHO.svg.png">
            <a:extLst>
              <a:ext uri="{FF2B5EF4-FFF2-40B4-BE49-F238E27FC236}">
                <a16:creationId xmlns:a16="http://schemas.microsoft.com/office/drawing/2014/main" id="{353AFE64-A75E-4EB8-9A95-D9FB197C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19" y="4290580"/>
            <a:ext cx="1932154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786F599-1755-4983-8AD0-253583BC8A06}"/>
              </a:ext>
            </a:extLst>
          </p:cNvPr>
          <p:cNvSpPr/>
          <p:nvPr/>
        </p:nvSpPr>
        <p:spPr>
          <a:xfrm>
            <a:off x="2819400" y="4290579"/>
            <a:ext cx="8686800" cy="1468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«Реабилитация является совокупностью мероприятий, призванных обеспечить лицам с нарушениями функций вследствие болезней, травм и врожденных дефектов приспособления к новым условиям жизни в обществе, в котором они живут»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CF1A4C-42F1-4FD6-84F6-70124E7C01D3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8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5"/>
          <p:cNvSpPr txBox="1">
            <a:spLocks/>
          </p:cNvSpPr>
          <p:nvPr/>
        </p:nvSpPr>
        <p:spPr bwMode="auto">
          <a:xfrm>
            <a:off x="304800" y="838200"/>
            <a:ext cx="10591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524000" y="457200"/>
            <a:ext cx="9144000" cy="630238"/>
          </a:xfrm>
        </p:spPr>
        <p:txBody>
          <a:bodyPr rtlCol="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Этапы медицинской реабилитации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(в соответствии с Порядком от 31.07.2020 г. № 788н)</a:t>
            </a:r>
          </a:p>
        </p:txBody>
      </p:sp>
      <p:pic>
        <p:nvPicPr>
          <p:cNvPr id="44037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44182" name="Group 150"/>
          <p:cNvGraphicFramePr>
            <a:graphicFrameLocks noGrp="1"/>
          </p:cNvGraphicFramePr>
          <p:nvPr/>
        </p:nvGraphicFramePr>
        <p:xfrm>
          <a:off x="10820400" y="5257800"/>
          <a:ext cx="208280" cy="42062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99854711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089738"/>
                  </a:ext>
                </a:extLst>
              </a:tr>
            </a:tbl>
          </a:graphicData>
        </a:graphic>
      </p:graphicFrame>
      <p:sp>
        <p:nvSpPr>
          <p:cNvPr id="44342" name="Rectangle 310"/>
          <p:cNvSpPr>
            <a:spLocks noChangeArrowheads="1"/>
          </p:cNvSpPr>
          <p:nvPr/>
        </p:nvSpPr>
        <p:spPr bwMode="auto">
          <a:xfrm>
            <a:off x="0" y="1641475"/>
            <a:ext cx="12192000" cy="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519" name="Rectangle 487"/>
          <p:cNvSpPr>
            <a:spLocks noChangeArrowheads="1"/>
          </p:cNvSpPr>
          <p:nvPr/>
        </p:nvSpPr>
        <p:spPr bwMode="auto">
          <a:xfrm>
            <a:off x="0" y="2376488"/>
            <a:ext cx="12192000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565" name="Rectangle 533"/>
          <p:cNvSpPr>
            <a:spLocks noChangeArrowheads="1"/>
          </p:cNvSpPr>
          <p:nvPr/>
        </p:nvSpPr>
        <p:spPr bwMode="auto">
          <a:xfrm>
            <a:off x="0" y="1922463"/>
            <a:ext cx="12192000" cy="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702" name="Rectangle 670"/>
          <p:cNvSpPr>
            <a:spLocks noChangeArrowheads="1"/>
          </p:cNvSpPr>
          <p:nvPr/>
        </p:nvSpPr>
        <p:spPr bwMode="auto">
          <a:xfrm>
            <a:off x="304800" y="1600200"/>
            <a:ext cx="3429000" cy="630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1 этап – стационарный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 (ранняя реабилитация)</a:t>
            </a:r>
          </a:p>
        </p:txBody>
      </p:sp>
      <p:sp>
        <p:nvSpPr>
          <p:cNvPr id="44703" name="Rectangle 671"/>
          <p:cNvSpPr>
            <a:spLocks noChangeArrowheads="1"/>
          </p:cNvSpPr>
          <p:nvPr/>
        </p:nvSpPr>
        <p:spPr bwMode="auto">
          <a:xfrm>
            <a:off x="4419600" y="1579562"/>
            <a:ext cx="3352800" cy="630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chemeClr val="bg1"/>
                </a:solidFill>
                <a:latin typeface="Calibri" panose="020F0502020204030204" pitchFamily="34" charset="0"/>
              </a:rPr>
              <a:t>2 этап - стационарный</a:t>
            </a:r>
          </a:p>
        </p:txBody>
      </p:sp>
      <p:sp>
        <p:nvSpPr>
          <p:cNvPr id="44704" name="Rectangle 672"/>
          <p:cNvSpPr>
            <a:spLocks noChangeArrowheads="1"/>
          </p:cNvSpPr>
          <p:nvPr/>
        </p:nvSpPr>
        <p:spPr bwMode="auto">
          <a:xfrm>
            <a:off x="8382000" y="1600200"/>
            <a:ext cx="3581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3 этап –  амбулаторный</a:t>
            </a:r>
          </a:p>
        </p:txBody>
      </p:sp>
      <p:sp>
        <p:nvSpPr>
          <p:cNvPr id="44705" name="AutoShape 673"/>
          <p:cNvSpPr>
            <a:spLocks noChangeArrowheads="1"/>
          </p:cNvSpPr>
          <p:nvPr/>
        </p:nvSpPr>
        <p:spPr bwMode="auto">
          <a:xfrm>
            <a:off x="3581400" y="17526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706" name="AutoShape 674"/>
          <p:cNvSpPr>
            <a:spLocks noChangeArrowheads="1"/>
          </p:cNvSpPr>
          <p:nvPr/>
        </p:nvSpPr>
        <p:spPr bwMode="auto">
          <a:xfrm>
            <a:off x="3581400" y="17526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707" name="AutoShape 675"/>
          <p:cNvSpPr>
            <a:spLocks noChangeArrowheads="1"/>
          </p:cNvSpPr>
          <p:nvPr/>
        </p:nvSpPr>
        <p:spPr bwMode="auto">
          <a:xfrm>
            <a:off x="3581400" y="17526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709" name="AutoShape 677"/>
          <p:cNvSpPr>
            <a:spLocks noChangeArrowheads="1"/>
          </p:cNvSpPr>
          <p:nvPr/>
        </p:nvSpPr>
        <p:spPr bwMode="auto">
          <a:xfrm>
            <a:off x="7543800" y="17526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56DD52A-400A-43F2-A4A2-93C5A2652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97551"/>
              </p:ext>
            </p:extLst>
          </p:nvPr>
        </p:nvGraphicFramePr>
        <p:xfrm>
          <a:off x="162560" y="2441414"/>
          <a:ext cx="3817151" cy="2224532"/>
        </p:xfrm>
        <a:graphic>
          <a:graphicData uri="http://schemas.openxmlformats.org/drawingml/2006/table">
            <a:tbl>
              <a:tblPr/>
              <a:tblGrid>
                <a:gridCol w="3514286">
                  <a:extLst>
                    <a:ext uri="{9D8B030D-6E8A-4147-A177-3AD203B41FA5}">
                      <a16:colId xmlns:a16="http://schemas.microsoft.com/office/drawing/2014/main" val="369572385"/>
                    </a:ext>
                  </a:extLst>
                </a:gridCol>
                <a:gridCol w="302865">
                  <a:extLst>
                    <a:ext uri="{9D8B030D-6E8A-4147-A177-3AD203B41FA5}">
                      <a16:colId xmlns:a16="http://schemas.microsoft.com/office/drawing/2014/main" val="2069569860"/>
                    </a:ext>
                  </a:extLst>
                </a:gridCol>
              </a:tblGrid>
              <a:tr h="28183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«СОКБ им. В.Д.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Середавина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13346"/>
                  </a:ext>
                </a:extLst>
              </a:tr>
              <a:tr h="28183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«СОКОД»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47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«СГКБ №1 им. Н.И. Пирогова»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85243"/>
                  </a:ext>
                </a:extLst>
              </a:tr>
              <a:tr h="28183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СамГМУ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МЗ России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07220"/>
                  </a:ext>
                </a:extLst>
              </a:tr>
              <a:tr h="28183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«СОКГВВ им.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О.Г.Яковлева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50210"/>
                  </a:ext>
                </a:extLst>
              </a:tr>
              <a:tr h="28183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«СГКБ №2 им. Н.А. Семашко»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32079"/>
                  </a:ext>
                </a:extLst>
              </a:tr>
              <a:tr h="28183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«Сызранская ЦГРБ»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119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76F66F3-2D05-4734-9889-24D639FFD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00547"/>
              </p:ext>
            </p:extLst>
          </p:nvPr>
        </p:nvGraphicFramePr>
        <p:xfrm>
          <a:off x="4394824" y="2387551"/>
          <a:ext cx="3429000" cy="3367355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3961943734"/>
                    </a:ext>
                  </a:extLst>
                </a:gridCol>
              </a:tblGrid>
              <a:tr h="32768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«СОКБ им. В.Д.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Середавина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35020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«ТГКБ № 5»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269933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«Ставропольская ЦРБ»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166449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Медгард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558719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«Санаторий им. В.П. Чкалова»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93305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ЧУОО ВО «Медицинский университет «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Реавиз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847970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СамГМУ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МЗ России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28510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ФГБУ «СКК «Приволжский» МО РФ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652515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ФГБУЗ «МРЦ Сергиевские Минводы» ФМБА России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8971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65970D5-89F0-4E47-9590-69180E137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58656"/>
              </p:ext>
            </p:extLst>
          </p:nvPr>
        </p:nvGraphicFramePr>
        <p:xfrm>
          <a:off x="8305800" y="2415748"/>
          <a:ext cx="3771899" cy="3438522"/>
        </p:xfrm>
        <a:graphic>
          <a:graphicData uri="http://schemas.openxmlformats.org/drawingml/2006/table">
            <a:tbl>
              <a:tblPr firstRow="1" firstCol="1" bandRow="1"/>
              <a:tblGrid>
                <a:gridCol w="3771899">
                  <a:extLst>
                    <a:ext uri="{9D8B030D-6E8A-4147-A177-3AD203B41FA5}">
                      <a16:colId xmlns:a16="http://schemas.microsoft.com/office/drawing/2014/main" val="2461214130"/>
                    </a:ext>
                  </a:extLst>
                </a:gridCol>
              </a:tblGrid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«СОКБ им. В.Д.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Середавина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683336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«СОКОД»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60922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"СГП № 1 Промышленного района"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218323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«СГП № 3»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18402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"СГП № 6 Промышленного района"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315418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«СГП № 10 Советского района»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68086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«СГП № 13 Железнодорожного района»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30493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«СГП №14»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52050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«СГП № 15»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24835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«СГБ № 4»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821346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«СГБ №7»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00296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«СГБ № 10»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47975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«ТГКП №3»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998971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«Новые медицинские технологии»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524299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«Санаторий профилакторий "Горизонт»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287884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«Санаторий им. В. П. Чкалова»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04182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ЧУОО ВО «Медицинский университет «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Реавиз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53671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0C2EBF1-9559-4580-ACB5-4656AAA5ABD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E92D8-A89A-4CC0-9BEA-BF3C63AEF576}"/>
              </a:ext>
            </a:extLst>
          </p:cNvPr>
          <p:cNvSpPr/>
          <p:nvPr/>
        </p:nvSpPr>
        <p:spPr>
          <a:xfrm>
            <a:off x="2781300" y="295498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Правила определения этапов медицинской реабилитации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DADDA-DC8F-4749-9AD4-707BA15F039E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512D2C-2D15-4972-9097-20559BBFAF24}"/>
              </a:ext>
            </a:extLst>
          </p:cNvPr>
          <p:cNvSpPr/>
          <p:nvPr/>
        </p:nvSpPr>
        <p:spPr>
          <a:xfrm>
            <a:off x="381000" y="2041657"/>
            <a:ext cx="35052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 этап</a:t>
            </a:r>
          </a:p>
          <a:p>
            <a:pPr algn="ctr"/>
            <a:r>
              <a:rPr lang="ru-RU" sz="2800" b="1" dirty="0"/>
              <a:t>медицинской реабилитации </a:t>
            </a:r>
          </a:p>
          <a:p>
            <a:pPr algn="ctr"/>
            <a:r>
              <a:rPr lang="ru-RU" sz="2800" b="1" dirty="0"/>
              <a:t>в условиях круглосуточного стационара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07B502-E2D8-44EC-B560-F72FBEFDA0DE}"/>
              </a:ext>
            </a:extLst>
          </p:cNvPr>
          <p:cNvSpPr/>
          <p:nvPr/>
        </p:nvSpPr>
        <p:spPr>
          <a:xfrm>
            <a:off x="8553273" y="2041657"/>
            <a:ext cx="3352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Санаторно</a:t>
            </a:r>
            <a:r>
              <a:rPr lang="ru-RU" sz="2800" b="1" dirty="0"/>
              <a:t> – курортное лечение</a:t>
            </a:r>
          </a:p>
        </p:txBody>
      </p:sp>
      <p:sp>
        <p:nvSpPr>
          <p:cNvPr id="2" name="Равно 1">
            <a:extLst>
              <a:ext uri="{FF2B5EF4-FFF2-40B4-BE49-F238E27FC236}">
                <a16:creationId xmlns:a16="http://schemas.microsoft.com/office/drawing/2014/main" id="{38BD05DA-DD51-4B9B-840E-B5DBBD846F95}"/>
              </a:ext>
            </a:extLst>
          </p:cNvPr>
          <p:cNvSpPr/>
          <p:nvPr/>
        </p:nvSpPr>
        <p:spPr>
          <a:xfrm>
            <a:off x="4191000" y="2125729"/>
            <a:ext cx="4343400" cy="2362200"/>
          </a:xfrm>
          <a:prstGeom prst="mathEqua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нак умножения 2">
            <a:extLst>
              <a:ext uri="{FF2B5EF4-FFF2-40B4-BE49-F238E27FC236}">
                <a16:creationId xmlns:a16="http://schemas.microsoft.com/office/drawing/2014/main" id="{EE786773-7F80-4F88-AE65-1C34CD7529B2}"/>
              </a:ext>
            </a:extLst>
          </p:cNvPr>
          <p:cNvSpPr/>
          <p:nvPr/>
        </p:nvSpPr>
        <p:spPr>
          <a:xfrm>
            <a:off x="4724400" y="1286305"/>
            <a:ext cx="3276600" cy="40410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7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985374" y="2405018"/>
            <a:ext cx="1993900" cy="18923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4" name="Picture 2" descr="https://avatars.mds.yandex.net/get-zen_doc/1898210/pub_5fa3791ef278637dd4131f18_5fa3802bfeef0b1a81a78af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546475"/>
            <a:ext cx="265588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45874">
            <a:off x="190921" y="1103710"/>
            <a:ext cx="4343400" cy="20002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6" name="Заголовок 5"/>
          <p:cNvSpPr txBox="1">
            <a:spLocks/>
          </p:cNvSpPr>
          <p:nvPr/>
        </p:nvSpPr>
        <p:spPr bwMode="auto">
          <a:xfrm>
            <a:off x="538162" y="562445"/>
            <a:ext cx="10591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54138" y="338138"/>
            <a:ext cx="9144000" cy="7826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Мультидисциплинарный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индивидуальный подход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28678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81374" y="1916031"/>
            <a:ext cx="5754688" cy="334803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13849" y="1261504"/>
            <a:ext cx="2205037" cy="189388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36088" y="4094163"/>
            <a:ext cx="2324100" cy="185737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AD65E3-C833-46EE-BCE4-CC8DD9308EBD}"/>
              </a:ext>
            </a:extLst>
          </p:cNvPr>
          <p:cNvSpPr/>
          <p:nvPr/>
        </p:nvSpPr>
        <p:spPr>
          <a:xfrm>
            <a:off x="9747322" y="6629400"/>
            <a:ext cx="2444678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67DDE9-EB6E-4B45-8079-CE239FFBBD27}"/>
              </a:ext>
            </a:extLst>
          </p:cNvPr>
          <p:cNvSpPr/>
          <p:nvPr/>
        </p:nvSpPr>
        <p:spPr>
          <a:xfrm>
            <a:off x="2514600" y="28416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Правила определения этапов медицинской реабилитации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13F6CB-262A-4706-9648-502FC0536A4B}"/>
              </a:ext>
            </a:extLst>
          </p:cNvPr>
          <p:cNvSpPr/>
          <p:nvPr/>
        </p:nvSpPr>
        <p:spPr>
          <a:xfrm>
            <a:off x="1375901" y="838200"/>
            <a:ext cx="9063499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определения индивидуальной маршрутизации пациента при реализации мероприятий по медицинской реабилитации, включая этап медицинской реабилитации и группу медицинской организации, применяется шкала реабилитационной маршрутизации (ШРМ)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7222A25-84A4-487A-8D3A-65F5B71D1BE9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100723"/>
          <a:ext cx="10972800" cy="3614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939">
                  <a:extLst>
                    <a:ext uri="{9D8B030D-6E8A-4147-A177-3AD203B41FA5}">
                      <a16:colId xmlns:a16="http://schemas.microsoft.com/office/drawing/2014/main" val="2096259367"/>
                    </a:ext>
                  </a:extLst>
                </a:gridCol>
                <a:gridCol w="8977861">
                  <a:extLst>
                    <a:ext uri="{9D8B030D-6E8A-4147-A177-3AD203B41FA5}">
                      <a16:colId xmlns:a16="http://schemas.microsoft.com/office/drawing/2014/main" val="3117590852"/>
                    </a:ext>
                  </a:extLst>
                </a:gridCol>
              </a:tblGrid>
              <a:tr h="490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 показателей ШРМ (баллы)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состояния функционирования и ограничения жизнедеятельности (функции и структуры организма, активность и участие пациента)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 anchor="ctr"/>
                </a:tc>
                <a:extLst>
                  <a:ext uri="{0D108BD9-81ED-4DB2-BD59-A6C34878D82A}">
                    <a16:rowId xmlns:a16="http://schemas.microsoft.com/office/drawing/2014/main" val="1791840286"/>
                  </a:ext>
                </a:extLst>
              </a:tr>
              <a:tr h="404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нарушений функционирования и ограничения жизнедеятельности. Функции, структуры организма сохранены полностью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/>
                </a:tc>
                <a:extLst>
                  <a:ext uri="{0D108BD9-81ED-4DB2-BD59-A6C34878D82A}">
                    <a16:rowId xmlns:a16="http://schemas.microsoft.com/office/drawing/2014/main" val="3045062579"/>
                  </a:ext>
                </a:extLst>
              </a:tr>
              <a:tr h="404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проявлений нарушений функционирования и ограничения жизнедеятельности при наличии симптомов заболевания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/>
                </a:tc>
                <a:extLst>
                  <a:ext uri="{0D108BD9-81ED-4DB2-BD59-A6C34878D82A}">
                    <a16:rowId xmlns:a16="http://schemas.microsoft.com/office/drawing/2014/main" val="452808201"/>
                  </a:ext>
                </a:extLst>
              </a:tr>
              <a:tr h="614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может вернуться к прежнему образу жизни (работа, обучение, другое), поддерживать прежний уровень активности и социальной жизни;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тратит столько же времени на выполнение дел, как и до болезни.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/>
                </a:tc>
                <a:extLst>
                  <a:ext uri="{0D108BD9-81ED-4DB2-BD59-A6C34878D82A}">
                    <a16:rowId xmlns:a16="http://schemas.microsoft.com/office/drawing/2014/main" val="589570011"/>
                  </a:ext>
                </a:extLst>
              </a:tr>
              <a:tr h="245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Легкое нарушение функционирования и ограничение жизнедеятельности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/>
                </a:tc>
                <a:extLst>
                  <a:ext uri="{0D108BD9-81ED-4DB2-BD59-A6C34878D82A}">
                    <a16:rowId xmlns:a16="http://schemas.microsoft.com/office/drawing/2014/main" val="3598056631"/>
                  </a:ext>
                </a:extLst>
              </a:tr>
              <a:tr h="1454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не может выполнять виды деятельности (управление транспортным средством, чтение, письмо, танцы, работа и другие) с той степенью активности, которая была до болезни, но может справляться с ними без посторонней помощи;</a:t>
                      </a:r>
                      <a:b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может самостоятельно себя обслуживать (сам одевается и раздевается, ходит в магазин, готовит еду, может совершать небольшие путешествия и переезды, самостоятельно передвигается);</a:t>
                      </a:r>
                      <a:b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не нуждается в наблюдении;</a:t>
                      </a:r>
                      <a:b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может проживать один дома от недели и более без посторонней помощи.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64" marR="52064" marT="0" marB="0"/>
                </a:tc>
                <a:extLst>
                  <a:ext uri="{0D108BD9-81ED-4DB2-BD59-A6C34878D82A}">
                    <a16:rowId xmlns:a16="http://schemas.microsoft.com/office/drawing/2014/main" val="94553981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1708C7-F169-435B-9491-1546B27B74E2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3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http://rcr-mzrd.ru/media/k2/items/cache/2ff2ba0051687eef5ca0459cf942940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10461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6248400"/>
            <a:ext cx="4667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3B28E2-3ACF-468C-BB16-EB8293C4865A}"/>
              </a:ext>
            </a:extLst>
          </p:cNvPr>
          <p:cNvSpPr/>
          <p:nvPr/>
        </p:nvSpPr>
        <p:spPr>
          <a:xfrm>
            <a:off x="2514600" y="28416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Правила определения этапов медицинской реабилитации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77FB2FF-73E9-4E55-B618-5B4593834273}"/>
              </a:ext>
            </a:extLst>
          </p:cNvPr>
          <p:cNvGraphicFramePr>
            <a:graphicFrameLocks noGrp="1"/>
          </p:cNvGraphicFramePr>
          <p:nvPr/>
        </p:nvGraphicFramePr>
        <p:xfrm>
          <a:off x="1339951" y="1357601"/>
          <a:ext cx="9215900" cy="3813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5523">
                  <a:extLst>
                    <a:ext uri="{9D8B030D-6E8A-4147-A177-3AD203B41FA5}">
                      <a16:colId xmlns:a16="http://schemas.microsoft.com/office/drawing/2014/main" val="2035856043"/>
                    </a:ext>
                  </a:extLst>
                </a:gridCol>
                <a:gridCol w="7540377">
                  <a:extLst>
                    <a:ext uri="{9D8B030D-6E8A-4147-A177-3AD203B41FA5}">
                      <a16:colId xmlns:a16="http://schemas.microsoft.com/office/drawing/2014/main" val="1661498986"/>
                    </a:ext>
                  </a:extLst>
                </a:gridCol>
              </a:tblGrid>
              <a:tr h="346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Умеренное нарушение функционирования и ограничение жизнедеятельности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/>
                </a:tc>
                <a:extLst>
                  <a:ext uri="{0D108BD9-81ED-4DB2-BD59-A6C34878D82A}">
                    <a16:rowId xmlns:a16="http://schemas.microsoft.com/office/drawing/2014/main" val="759046459"/>
                  </a:ext>
                </a:extLst>
              </a:tr>
              <a:tr h="1733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может передвигаться самостоятельно;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самостоятельно одевается, раздевается, ходит в туалет, ест и выполняет другие виды повседневной активности;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нуждается в посторонней помощи при выполнении сложных видов активности: приготовлении пищи, уборке дома, походе в магазин за покупками и других;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нуждается в помощи для выполнения операций с денежными средствами;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д) может проживать один дома без посторонней помощи от 1 суток до 1 недели.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/>
                </a:tc>
                <a:extLst>
                  <a:ext uri="{0D108BD9-81ED-4DB2-BD59-A6C34878D82A}">
                    <a16:rowId xmlns:a16="http://schemas.microsoft.com/office/drawing/2014/main" val="1950464010"/>
                  </a:ext>
                </a:extLst>
              </a:tr>
              <a:tr h="346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Выраженное нарушение функционирования и ограничение жизнедеятельности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/>
                </a:tc>
                <a:extLst>
                  <a:ext uri="{0D108BD9-81ED-4DB2-BD59-A6C34878D82A}">
                    <a16:rowId xmlns:a16="http://schemas.microsoft.com/office/drawing/2014/main" val="3008392838"/>
                  </a:ext>
                </a:extLst>
              </a:tr>
              <a:tr h="1386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не может передвигаться самостоятельно без посторонней помощи;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нуждается в посторонней помощи при выполнении повседневных задач: одевание, раздевание, туалет, прием пищи и других;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в обычной жизни нуждается в ухаживающем;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может проживать один дома без посторонней помощи до 1 суток.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63" marR="66263" marT="0" marB="0"/>
                </a:tc>
                <a:extLst>
                  <a:ext uri="{0D108BD9-81ED-4DB2-BD59-A6C34878D82A}">
                    <a16:rowId xmlns:a16="http://schemas.microsoft.com/office/drawing/2014/main" val="364280836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525D49-A13E-4738-AC07-2F09155245C1}"/>
              </a:ext>
            </a:extLst>
          </p:cNvPr>
          <p:cNvSpPr/>
          <p:nvPr/>
        </p:nvSpPr>
        <p:spPr>
          <a:xfrm>
            <a:off x="9753600" y="6629400"/>
            <a:ext cx="1905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28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36448</TotalTime>
  <Words>2620</Words>
  <Application>Microsoft Office PowerPoint</Application>
  <PresentationFormat>Широкоэкранный</PresentationFormat>
  <Paragraphs>302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Возможности медицинской реабилитации при рассеянном склерозе</vt:lpstr>
      <vt:lpstr>Нормативная правовая база, регламентирующая организацию в Самарской области медицинской реабилитации взрослых в 2022 – 2023 гг.</vt:lpstr>
      <vt:lpstr>Федеральный закон от 21.11.2011 № 323-ФЗ «Об основах охраны здоровья граждан в Российской Федерации»</vt:lpstr>
      <vt:lpstr>Принципиальные отличия «лечения» от «реабилитации»</vt:lpstr>
      <vt:lpstr>Этапы медицинской реабилитации (в соответствии с Порядком от 31.07.2020 г. № 788н)</vt:lpstr>
      <vt:lpstr>Презентация PowerPoint</vt:lpstr>
      <vt:lpstr>Мультидисциплинарный индивидуальный подход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взаимодействия МО Самарской области при направлении пациента на второй этап медицинской реабилитации из поликлиники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направления пациентов в федеральные МО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информатизации здравоохранения</dc:title>
  <dc:creator>PC</dc:creator>
  <cp:lastModifiedBy>Анна Шишкина</cp:lastModifiedBy>
  <cp:revision>1193</cp:revision>
  <cp:lastPrinted>2021-03-29T07:00:17Z</cp:lastPrinted>
  <dcterms:created xsi:type="dcterms:W3CDTF">2020-02-17T10:59:34Z</dcterms:created>
  <dcterms:modified xsi:type="dcterms:W3CDTF">2023-06-08T08:27:49Z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2020-02-17T00:00:00Z</vt:filetime>
  </property>
</Properties>
</file>